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59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58"/>
  </p:notesMasterIdLst>
  <p:handoutMasterIdLst>
    <p:handoutMasterId r:id="rId59"/>
  </p:handoutMasterIdLst>
  <p:sldIdLst>
    <p:sldId id="356" r:id="rId7"/>
    <p:sldId id="357" r:id="rId8"/>
    <p:sldId id="360" r:id="rId9"/>
    <p:sldId id="364" r:id="rId10"/>
    <p:sldId id="398" r:id="rId11"/>
    <p:sldId id="881" r:id="rId12"/>
    <p:sldId id="871" r:id="rId13"/>
    <p:sldId id="382" r:id="rId14"/>
    <p:sldId id="414" r:id="rId15"/>
    <p:sldId id="427" r:id="rId16"/>
    <p:sldId id="883" r:id="rId17"/>
    <p:sldId id="887" r:id="rId18"/>
    <p:sldId id="885" r:id="rId19"/>
    <p:sldId id="361" r:id="rId20"/>
    <p:sldId id="432" r:id="rId21"/>
    <p:sldId id="434" r:id="rId22"/>
    <p:sldId id="391" r:id="rId23"/>
    <p:sldId id="886" r:id="rId24"/>
    <p:sldId id="882" r:id="rId25"/>
    <p:sldId id="396" r:id="rId26"/>
    <p:sldId id="400" r:id="rId27"/>
    <p:sldId id="874" r:id="rId28"/>
    <p:sldId id="399" r:id="rId29"/>
    <p:sldId id="884" r:id="rId30"/>
    <p:sldId id="411" r:id="rId31"/>
    <p:sldId id="380" r:id="rId32"/>
    <p:sldId id="406" r:id="rId33"/>
    <p:sldId id="372" r:id="rId34"/>
    <p:sldId id="422" r:id="rId35"/>
    <p:sldId id="421" r:id="rId36"/>
    <p:sldId id="359" r:id="rId37"/>
    <p:sldId id="374" r:id="rId38"/>
    <p:sldId id="405" r:id="rId39"/>
    <p:sldId id="417" r:id="rId40"/>
    <p:sldId id="418" r:id="rId41"/>
    <p:sldId id="416" r:id="rId42"/>
    <p:sldId id="423" r:id="rId43"/>
    <p:sldId id="420" r:id="rId44"/>
    <p:sldId id="880" r:id="rId45"/>
    <p:sldId id="426" r:id="rId46"/>
    <p:sldId id="409" r:id="rId47"/>
    <p:sldId id="879" r:id="rId48"/>
    <p:sldId id="424" r:id="rId49"/>
    <p:sldId id="429" r:id="rId50"/>
    <p:sldId id="430" r:id="rId51"/>
    <p:sldId id="401" r:id="rId52"/>
    <p:sldId id="415" r:id="rId53"/>
    <p:sldId id="425" r:id="rId54"/>
    <p:sldId id="404" r:id="rId55"/>
    <p:sldId id="388" r:id="rId56"/>
    <p:sldId id="34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536" y="200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 ord">
        <pc:chgData name="Naseri, Hassan" userId="07042e14-600b-466c-96c7-8718a39fa11d" providerId="ADAL" clId="{5B5A69F0-6023-024E-901C-9E47CF0E3A29}" dt="2018-09-19T08:53:18.243" v="33673" actId="20577"/>
        <pc:sldMkLst>
          <pc:docMk/>
          <pc:sldMk cId="3182230477" sldId="357"/>
        </pc:sldMkLst>
        <pc:spChg chg="mod">
          <ac:chgData name="Naseri, Hassan" userId="07042e14-600b-466c-96c7-8718a39fa11d" providerId="ADAL" clId="{5B5A69F0-6023-024E-901C-9E47CF0E3A29}" dt="2018-09-19T08:53:18.243" v="33673" actId="20577"/>
          <ac:spMkLst>
            <pc:docMk/>
            <pc:sldMk cId="3182230477" sldId="357"/>
            <ac:spMk id="4" creationId="{9F00EEB8-7959-6641-96E5-6AD9B63B64B8}"/>
          </ac:spMkLst>
        </pc:spChg>
        <pc:spChg chg="mod">
          <ac:chgData name="Naseri, Hassan" userId="07042e14-600b-466c-96c7-8718a39fa11d" providerId="ADAL" clId="{5B5A69F0-6023-024E-901C-9E47CF0E3A29}" dt="2018-09-19T08:53:02.992" v="33667" actId="14100"/>
          <ac:spMkLst>
            <pc:docMk/>
            <pc:sldMk cId="3182230477" sldId="357"/>
            <ac:spMk id="7" creationId="{C42AC343-8195-EC4B-BE69-315A708E83D8}"/>
          </ac:spMkLst>
        </pc:sp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8:27.646" v="33521" actId="14100"/>
        <pc:sldMkLst>
          <pc:docMk/>
          <pc:sldMk cId="439787896" sldId="409"/>
        </pc:sldMkLst>
        <pc:spChg chg="add del mod">
          <ac:chgData name="Naseri, Hassan" userId="07042e14-600b-466c-96c7-8718a39fa11d" providerId="ADAL" clId="{5B5A69F0-6023-024E-901C-9E47CF0E3A29}" dt="2018-09-09T20:46:11.364" v="17353" actId="478"/>
          <ac:spMkLst>
            <pc:docMk/>
            <pc:sldMk cId="439787896" sldId="409"/>
            <ac:spMk id="2" creationId="{26EBFD67-9C55-DF47-9FC7-AF53CC6B0051}"/>
          </ac:spMkLst>
        </pc:spChg>
        <pc:spChg chg="mod">
          <ac:chgData name="Naseri, Hassan" userId="07042e14-600b-466c-96c7-8718a39fa11d" providerId="ADAL" clId="{5B5A69F0-6023-024E-901C-9E47CF0E3A29}" dt="2018-09-19T07:46:10.249" v="33329" actId="27636"/>
          <ac:spMkLst>
            <pc:docMk/>
            <pc:sldMk cId="439787896" sldId="409"/>
            <ac:spMk id="3" creationId="{52E1F67D-9727-1444-893C-73697EF76F60}"/>
          </ac:spMkLst>
        </pc:spChg>
        <pc:spChg chg="mod">
          <ac:chgData name="Naseri, Hassan" userId="07042e14-600b-466c-96c7-8718a39fa11d" providerId="ADAL" clId="{5B5A69F0-6023-024E-901C-9E47CF0E3A29}" dt="2018-09-09T20:23:37.388" v="17332" actId="14100"/>
          <ac:spMkLst>
            <pc:docMk/>
            <pc:sldMk cId="439787896" sldId="409"/>
            <ac:spMk id="4" creationId="{7670B9BC-E337-4141-84FF-DA6B76AF27E1}"/>
          </ac:spMkLst>
        </pc:spChg>
        <pc:spChg chg="add del mod">
          <ac:chgData name="Naseri, Hassan" userId="07042e14-600b-466c-96c7-8718a39fa11d" providerId="ADAL" clId="{5B5A69F0-6023-024E-901C-9E47CF0E3A29}" dt="2018-09-18T12:10:41.967" v="31912" actId="478"/>
          <ac:spMkLst>
            <pc:docMk/>
            <pc:sldMk cId="439787896" sldId="409"/>
            <ac:spMk id="9" creationId="{04D1B718-0AF1-784F-BFF3-077FC198A394}"/>
          </ac:spMkLst>
        </pc:spChg>
        <pc:spChg chg="add del mod">
          <ac:chgData name="Naseri, Hassan" userId="07042e14-600b-466c-96c7-8718a39fa11d" providerId="ADAL" clId="{5B5A69F0-6023-024E-901C-9E47CF0E3A29}" dt="2018-09-09T21:37:29.298" v="17474" actId="478"/>
          <ac:spMkLst>
            <pc:docMk/>
            <pc:sldMk cId="439787896" sldId="409"/>
            <ac:spMk id="10" creationId="{1CA6F9C8-A20D-654C-9811-9BB911B56D87}"/>
          </ac:spMkLst>
        </pc:spChg>
        <pc:spChg chg="del">
          <ac:chgData name="Naseri, Hassan" userId="07042e14-600b-466c-96c7-8718a39fa11d" providerId="ADAL" clId="{5B5A69F0-6023-024E-901C-9E47CF0E3A29}" dt="2018-09-19T07:45:24.692" v="33293" actId="478"/>
          <ac:spMkLst>
            <pc:docMk/>
            <pc:sldMk cId="439787896" sldId="409"/>
            <ac:spMk id="15" creationId="{225AB69F-403D-D44E-B25A-764B5102B8D8}"/>
          </ac:spMkLst>
        </pc:spChg>
        <pc:spChg chg="mod">
          <ac:chgData name="Naseri, Hassan" userId="07042e14-600b-466c-96c7-8718a39fa11d" providerId="ADAL" clId="{5B5A69F0-6023-024E-901C-9E47CF0E3A29}" dt="2018-09-19T07:48:27.646" v="33521" actId="14100"/>
          <ac:spMkLst>
            <pc:docMk/>
            <pc:sldMk cId="439787896" sldId="409"/>
            <ac:spMk id="16" creationId="{2677E115-FF98-5840-A864-BC466330ECB3}"/>
          </ac:spMkLst>
        </pc:spChg>
        <pc:picChg chg="mod modCrop">
          <ac:chgData name="Naseri, Hassan" userId="07042e14-600b-466c-96c7-8718a39fa11d" providerId="ADAL" clId="{5B5A69F0-6023-024E-901C-9E47CF0E3A29}" dt="2018-09-19T07:46:52.725" v="33342" actId="1076"/>
          <ac:picMkLst>
            <pc:docMk/>
            <pc:sldMk cId="439787896" sldId="409"/>
            <ac:picMk id="12" creationId="{BB1942AA-6FC5-7545-9A3C-B450B2B4DEDC}"/>
          </ac:picMkLst>
        </pc:picChg>
        <pc:picChg chg="del">
          <ac:chgData name="Naseri, Hassan" userId="07042e14-600b-466c-96c7-8718a39fa11d" providerId="ADAL" clId="{5B5A69F0-6023-024E-901C-9E47CF0E3A29}" dt="2018-09-19T07:46:18.590" v="33333" actId="478"/>
          <ac:picMkLst>
            <pc:docMk/>
            <pc:sldMk cId="439787896" sldId="409"/>
            <ac:picMk id="14" creationId="{C9B5A474-6917-C741-9355-FE32FA2AECB8}"/>
          </ac:picMkLst>
        </pc:pic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modSp add ord">
        <pc:chgData name="Naseri, Hassan" userId="07042e14-600b-466c-96c7-8718a39fa11d" providerId="ADAL" clId="{5B5A69F0-6023-024E-901C-9E47CF0E3A29}" dt="2018-09-10T12:17:21.314" v="17886" actId="20577"/>
        <pc:sldMkLst>
          <pc:docMk/>
          <pc:sldMk cId="1441904721" sldId="424"/>
        </pc:sldMkLst>
        <pc:spChg chg="mod">
          <ac:chgData name="Naseri, Hassan" userId="07042e14-600b-466c-96c7-8718a39fa11d" providerId="ADAL" clId="{5B5A69F0-6023-024E-901C-9E47CF0E3A29}" dt="2018-09-10T12:17:21.314" v="17886" actId="20577"/>
          <ac:spMkLst>
            <pc:docMk/>
            <pc:sldMk cId="1441904721" sldId="424"/>
            <ac:spMk id="2" creationId="{78FD4C11-EA50-EA44-90D2-ECDB7F2A40A4}"/>
          </ac:spMkLst>
        </pc:spChg>
        <pc:spChg chg="mod">
          <ac:chgData name="Naseri, Hassan" userId="07042e14-600b-466c-96c7-8718a39fa11d" providerId="ADAL" clId="{5B5A69F0-6023-024E-901C-9E47CF0E3A29}" dt="2018-09-10T11:49:10.664" v="17807" actId="113"/>
          <ac:spMkLst>
            <pc:docMk/>
            <pc:sldMk cId="1441904721" sldId="424"/>
            <ac:spMk id="3" creationId="{D1757D84-BDCB-4145-8A2B-1077D9B4995D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  <pc:sldChg chg="addSp delSp modSp add">
        <pc:chgData name="Naseri, Hassan" userId="07042e14-600b-466c-96c7-8718a39fa11d" providerId="ADAL" clId="{5B5A69F0-6023-024E-901C-9E47CF0E3A29}" dt="2018-09-19T07:45:55.894" v="33317" actId="478"/>
        <pc:sldMkLst>
          <pc:docMk/>
          <pc:sldMk cId="2828788108" sldId="879"/>
        </pc:sldMkLst>
        <pc:spChg chg="mod">
          <ac:chgData name="Naseri, Hassan" userId="07042e14-600b-466c-96c7-8718a39fa11d" providerId="ADAL" clId="{5B5A69F0-6023-024E-901C-9E47CF0E3A29}" dt="2018-09-19T07:45:43.673" v="33315" actId="20577"/>
          <ac:spMkLst>
            <pc:docMk/>
            <pc:sldMk cId="2828788108" sldId="879"/>
            <ac:spMk id="3" creationId="{52E1F67D-9727-1444-893C-73697EF76F60}"/>
          </ac:spMkLst>
        </pc:spChg>
        <pc:spChg chg="add del">
          <ac:chgData name="Naseri, Hassan" userId="07042e14-600b-466c-96c7-8718a39fa11d" providerId="ADAL" clId="{5B5A69F0-6023-024E-901C-9E47CF0E3A29}" dt="2018-09-19T07:45:55.894" v="33317" actId="478"/>
          <ac:spMkLst>
            <pc:docMk/>
            <pc:sldMk cId="2828788108" sldId="879"/>
            <ac:spMk id="15" creationId="{225AB69F-403D-D44E-B25A-764B5102B8D8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addSp delSp modSp add modNotesTx">
        <pc:chgData name="Kuosmanen, Pinja M." userId="7085e754-a2c4-42eb-ab54-dcbdcfd9d551" providerId="ADAL" clId="{0AA62BF4-780B-8B4D-A9B0-12080A458031}" dt="2018-09-18T20:57:22.762" v="11180" actId="20577"/>
        <pc:sldMkLst>
          <pc:docMk/>
          <pc:sldMk cId="439787896" sldId="409"/>
        </pc:sldMkLst>
        <pc:spChg chg="add del mod">
          <ac:chgData name="Kuosmanen, Pinja M." userId="7085e754-a2c4-42eb-ab54-dcbdcfd9d551" providerId="ADAL" clId="{0AA62BF4-780B-8B4D-A9B0-12080A458031}" dt="2018-09-11T13:25:43.877" v="6368" actId="478"/>
          <ac:spMkLst>
            <pc:docMk/>
            <pc:sldMk cId="439787896" sldId="409"/>
            <ac:spMk id="2" creationId="{ECD34036-A42C-FA49-B800-5414960AB239}"/>
          </ac:spMkLst>
        </pc:spChg>
        <pc:spChg chg="add del mod">
          <ac:chgData name="Kuosmanen, Pinja M." userId="7085e754-a2c4-42eb-ab54-dcbdcfd9d551" providerId="ADAL" clId="{0AA62BF4-780B-8B4D-A9B0-12080A458031}" dt="2018-09-10T12:26:04.206" v="3957" actId="478"/>
          <ac:spMkLst>
            <pc:docMk/>
            <pc:sldMk cId="439787896" sldId="409"/>
            <ac:spMk id="2" creationId="{D9199CFF-EDC3-4648-A455-03ACD8983BA7}"/>
          </ac:spMkLst>
        </pc:spChg>
        <pc:spChg chg="mod">
          <ac:chgData name="Kuosmanen, Pinja M." userId="7085e754-a2c4-42eb-ab54-dcbdcfd9d551" providerId="ADAL" clId="{0AA62BF4-780B-8B4D-A9B0-12080A458031}" dt="2018-09-11T13:35:36.940" v="6429" actId="207"/>
          <ac:spMkLst>
            <pc:docMk/>
            <pc:sldMk cId="439787896" sldId="409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1T13:25:41.186" v="6367" actId="478"/>
          <ac:spMkLst>
            <pc:docMk/>
            <pc:sldMk cId="439787896" sldId="409"/>
            <ac:spMk id="6" creationId="{EB0D611D-9CC0-C643-952A-704053B9BF49}"/>
          </ac:spMkLst>
        </pc:spChg>
        <pc:spChg chg="add del mod">
          <ac:chgData name="Kuosmanen, Pinja M." userId="7085e754-a2c4-42eb-ab54-dcbdcfd9d551" providerId="ADAL" clId="{0AA62BF4-780B-8B4D-A9B0-12080A458031}" dt="2018-09-10T12:28:26.477" v="3961" actId="478"/>
          <ac:spMkLst>
            <pc:docMk/>
            <pc:sldMk cId="439787896" sldId="409"/>
            <ac:spMk id="6" creationId="{17F30544-F727-FD42-BFE8-33A7E33968DA}"/>
          </ac:spMkLst>
        </pc:spChg>
        <pc:spChg chg="add del mod">
          <ac:chgData name="Kuosmanen, Pinja M." userId="7085e754-a2c4-42eb-ab54-dcbdcfd9d551" providerId="ADAL" clId="{0AA62BF4-780B-8B4D-A9B0-12080A458031}" dt="2018-09-11T13:25:25.243" v="6363"/>
          <ac:spMkLst>
            <pc:docMk/>
            <pc:sldMk cId="439787896" sldId="409"/>
            <ac:spMk id="8" creationId="{52BEBFB2-1413-3149-B19D-39645F9FE5A3}"/>
          </ac:spMkLst>
        </pc:spChg>
        <pc:spChg chg="add del mod">
          <ac:chgData name="Kuosmanen, Pinja M." userId="7085e754-a2c4-42eb-ab54-dcbdcfd9d551" providerId="ADAL" clId="{0AA62BF4-780B-8B4D-A9B0-12080A458031}" dt="2018-09-11T13:28:39.784" v="6376" actId="478"/>
          <ac:spMkLst>
            <pc:docMk/>
            <pc:sldMk cId="439787896" sldId="409"/>
            <ac:spMk id="10" creationId="{F3C98010-722F-DF48-B9BA-3843616F3FC6}"/>
          </ac:spMkLst>
        </pc:spChg>
        <pc:spChg chg="add mod">
          <ac:chgData name="Kuosmanen, Pinja M." userId="7085e754-a2c4-42eb-ab54-dcbdcfd9d551" providerId="ADAL" clId="{0AA62BF4-780B-8B4D-A9B0-12080A458031}" dt="2018-09-11T13:32:12.601" v="6386" actId="255"/>
          <ac:spMkLst>
            <pc:docMk/>
            <pc:sldMk cId="439787896" sldId="409"/>
            <ac:spMk id="15" creationId="{225AB69F-403D-D44E-B25A-764B5102B8D8}"/>
          </ac:spMkLst>
        </pc:spChg>
        <pc:spChg chg="del mod">
          <ac:chgData name="Kuosmanen, Pinja M." userId="7085e754-a2c4-42eb-ab54-dcbdcfd9d551" providerId="ADAL" clId="{0AA62BF4-780B-8B4D-A9B0-12080A458031}" dt="2018-09-06T14:35:30.054" v="3919" actId="478"/>
          <ac:spMkLst>
            <pc:docMk/>
            <pc:sldMk cId="439787896" sldId="409"/>
            <ac:spMk id="15" creationId="{36AB76F2-48BE-7445-8121-0D8416F9A20E}"/>
          </ac:spMkLst>
        </pc:spChg>
        <pc:spChg chg="add mod">
          <ac:chgData name="Kuosmanen, Pinja M." userId="7085e754-a2c4-42eb-ab54-dcbdcfd9d551" providerId="ADAL" clId="{0AA62BF4-780B-8B4D-A9B0-12080A458031}" dt="2018-09-11T13:36:28.377" v="6469" actId="1076"/>
          <ac:spMkLst>
            <pc:docMk/>
            <pc:sldMk cId="439787896" sldId="409"/>
            <ac:spMk id="16" creationId="{2677E115-FF98-5840-A864-BC466330ECB3}"/>
          </ac:spMkLst>
        </pc:spChg>
        <pc:graphicFrameChg chg="add del mod">
          <ac:chgData name="Kuosmanen, Pinja M." userId="7085e754-a2c4-42eb-ab54-dcbdcfd9d551" providerId="ADAL" clId="{0AA62BF4-780B-8B4D-A9B0-12080A458031}" dt="2018-09-10T12:29:47.400" v="3966" actId="478"/>
          <ac:graphicFrameMkLst>
            <pc:docMk/>
            <pc:sldMk cId="439787896" sldId="409"/>
            <ac:graphicFrameMk id="7" creationId="{13587039-BB2E-674B-A31F-2C2F6A78731B}"/>
          </ac:graphicFrameMkLst>
        </pc:graphicFrameChg>
        <pc:graphicFrameChg chg="add del mod">
          <ac:chgData name="Kuosmanen, Pinja M." userId="7085e754-a2c4-42eb-ab54-dcbdcfd9d551" providerId="ADAL" clId="{0AA62BF4-780B-8B4D-A9B0-12080A458031}" dt="2018-09-10T12:30:16.614" v="3971" actId="478"/>
          <ac:graphicFrameMkLst>
            <pc:docMk/>
            <pc:sldMk cId="439787896" sldId="409"/>
            <ac:graphicFrameMk id="8" creationId="{6B3C9D5F-1A68-E54B-835C-9891E735FE33}"/>
          </ac:graphicFrameMkLst>
        </pc:graphicFrameChg>
        <pc:picChg chg="del mod">
          <ac:chgData name="Kuosmanen, Pinja M." userId="7085e754-a2c4-42eb-ab54-dcbdcfd9d551" providerId="ADAL" clId="{0AA62BF4-780B-8B4D-A9B0-12080A458031}" dt="2018-09-11T13:24:49.637" v="6362" actId="478"/>
          <ac:picMkLst>
            <pc:docMk/>
            <pc:sldMk cId="439787896" sldId="409"/>
            <ac:picMk id="9" creationId="{F33C7F0A-5D73-B347-BE7E-655BA889CCFE}"/>
          </ac:picMkLst>
        </pc:picChg>
        <pc:picChg chg="add mod">
          <ac:chgData name="Kuosmanen, Pinja M." userId="7085e754-a2c4-42eb-ab54-dcbdcfd9d551" providerId="ADAL" clId="{0AA62BF4-780B-8B4D-A9B0-12080A458031}" dt="2018-09-11T13:32:18.276" v="6387" actId="1076"/>
          <ac:picMkLst>
            <pc:docMk/>
            <pc:sldMk cId="439787896" sldId="409"/>
            <ac:picMk id="12" creationId="{BB1942AA-6FC5-7545-9A3C-B450B2B4DEDC}"/>
          </ac:picMkLst>
        </pc:picChg>
        <pc:picChg chg="del mod">
          <ac:chgData name="Kuosmanen, Pinja M." userId="7085e754-a2c4-42eb-ab54-dcbdcfd9d551" providerId="ADAL" clId="{0AA62BF4-780B-8B4D-A9B0-12080A458031}" dt="2018-09-10T12:32:00.328" v="3977" actId="478"/>
          <ac:picMkLst>
            <pc:docMk/>
            <pc:sldMk cId="439787896" sldId="409"/>
            <ac:picMk id="13" creationId="{08222C73-DB2B-2C47-9606-11FF54AB47EC}"/>
          </ac:picMkLst>
        </pc:picChg>
        <pc:picChg chg="add mod">
          <ac:chgData name="Kuosmanen, Pinja M." userId="7085e754-a2c4-42eb-ab54-dcbdcfd9d551" providerId="ADAL" clId="{0AA62BF4-780B-8B4D-A9B0-12080A458031}" dt="2018-09-11T13:32:19.974" v="6388" actId="1076"/>
          <ac:picMkLst>
            <pc:docMk/>
            <pc:sldMk cId="439787896" sldId="409"/>
            <ac:picMk id="14" creationId="{C9B5A474-6917-C741-9355-FE32FA2AECB8}"/>
          </ac:picMkLst>
        </pc:picChg>
        <pc:picChg chg="del">
          <ac:chgData name="Kuosmanen, Pinja M." userId="7085e754-a2c4-42eb-ab54-dcbdcfd9d551" providerId="ADAL" clId="{0AA62BF4-780B-8B4D-A9B0-12080A458031}" dt="2018-09-06T14:35:31.685" v="3920" actId="478"/>
          <ac:picMkLst>
            <pc:docMk/>
            <pc:sldMk cId="439787896" sldId="409"/>
            <ac:picMk id="16" creationId="{5F17FC2D-2F66-B64E-AFEE-1E30F8C693E9}"/>
          </ac:picMkLst>
        </pc:picChg>
      </pc:sldChg>
      <pc:sldChg chg="addSp delSp modSp mod setBg modNotesTx">
        <pc:chgData name="Kuosmanen, Pinja M." userId="7085e754-a2c4-42eb-ab54-dcbdcfd9d551" providerId="ADAL" clId="{0AA62BF4-780B-8B4D-A9B0-12080A458031}" dt="2018-09-18T20:58:34.927" v="11386" actId="20577"/>
        <pc:sldMkLst>
          <pc:docMk/>
          <pc:sldMk cId="1441904721" sldId="424"/>
        </pc:sldMkLst>
        <pc:spChg chg="mod">
          <ac:chgData name="Kuosmanen, Pinja M." userId="7085e754-a2c4-42eb-ab54-dcbdcfd9d551" providerId="ADAL" clId="{0AA62BF4-780B-8B4D-A9B0-12080A458031}" dt="2018-09-11T13:39:33.203" v="6552" actId="20577"/>
          <ac:spMkLst>
            <pc:docMk/>
            <pc:sldMk cId="1441904721" sldId="424"/>
            <ac:spMk id="2" creationId="{78FD4C11-EA50-EA44-90D2-ECDB7F2A40A4}"/>
          </ac:spMkLst>
        </pc:spChg>
        <pc:spChg chg="mod ord">
          <ac:chgData name="Kuosmanen, Pinja M." userId="7085e754-a2c4-42eb-ab54-dcbdcfd9d551" providerId="ADAL" clId="{0AA62BF4-780B-8B4D-A9B0-12080A458031}" dt="2018-09-11T13:37:30.973" v="6476" actId="27636"/>
          <ac:spMkLst>
            <pc:docMk/>
            <pc:sldMk cId="1441904721" sldId="424"/>
            <ac:spMk id="3" creationId="{D1757D84-BDCB-4145-8A2B-1077D9B4995D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4" creationId="{6AE93193-7E5D-6245-8A77-6B7505810D51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5" creationId="{C565A543-D6FF-5043-AEA9-C6639BC1467A}"/>
          </ac:spMkLst>
        </pc:spChg>
        <pc:spChg chg="add del mod">
          <ac:chgData name="Kuosmanen, Pinja M." userId="7085e754-a2c4-42eb-ab54-dcbdcfd9d551" providerId="ADAL" clId="{0AA62BF4-780B-8B4D-A9B0-12080A458031}" dt="2018-09-11T12:03:59.044" v="5828" actId="478"/>
          <ac:spMkLst>
            <pc:docMk/>
            <pc:sldMk cId="1441904721" sldId="424"/>
            <ac:spMk id="18" creationId="{37F711C5-21F0-7645-A05C-2B282F148005}"/>
          </ac:spMkLst>
        </pc:spChg>
        <pc:spChg chg="add del mod">
          <ac:chgData name="Kuosmanen, Pinja M." userId="7085e754-a2c4-42eb-ab54-dcbdcfd9d551" providerId="ADAL" clId="{0AA62BF4-780B-8B4D-A9B0-12080A458031}" dt="2018-09-11T13:37:30.894" v="6475"/>
          <ac:spMkLst>
            <pc:docMk/>
            <pc:sldMk cId="1441904721" sldId="424"/>
            <ac:spMk id="19" creationId="{7E160ABD-9B52-BF4F-A9D5-07E1BE3FC492}"/>
          </ac:spMkLst>
        </pc:spChg>
        <pc:spChg chg="add del mod">
          <ac:chgData name="Kuosmanen, Pinja M." userId="7085e754-a2c4-42eb-ab54-dcbdcfd9d551" providerId="ADAL" clId="{0AA62BF4-780B-8B4D-A9B0-12080A458031}" dt="2018-09-11T13:37:38.712" v="6478" actId="478"/>
          <ac:spMkLst>
            <pc:docMk/>
            <pc:sldMk cId="1441904721" sldId="424"/>
            <ac:spMk id="20" creationId="{0499439B-57D5-1C4E-AFD4-C939925E23B8}"/>
          </ac:spMkLst>
        </pc:spChg>
        <pc:spChg chg="add del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22" creationId="{99899462-FC16-43B0-966B-FCA263450716}"/>
          </ac:spMkLst>
        </pc:spChg>
        <pc:picChg chg="add del mod">
          <ac:chgData name="Kuosmanen, Pinja M." userId="7085e754-a2c4-42eb-ab54-dcbdcfd9d551" providerId="ADAL" clId="{0AA62BF4-780B-8B4D-A9B0-12080A458031}" dt="2018-09-10T15:52:08.831" v="4573" actId="478"/>
          <ac:picMkLst>
            <pc:docMk/>
            <pc:sldMk cId="1441904721" sldId="424"/>
            <ac:picMk id="7" creationId="{8313F1CC-CA93-7949-91C6-960F4B2BEC10}"/>
          </ac:picMkLst>
        </pc:picChg>
        <pc:picChg chg="add del mod">
          <ac:chgData name="Kuosmanen, Pinja M." userId="7085e754-a2c4-42eb-ab54-dcbdcfd9d551" providerId="ADAL" clId="{0AA62BF4-780B-8B4D-A9B0-12080A458031}" dt="2018-09-10T15:49:20.670" v="4569" actId="478"/>
          <ac:picMkLst>
            <pc:docMk/>
            <pc:sldMk cId="1441904721" sldId="424"/>
            <ac:picMk id="9" creationId="{A223D6A1-720F-A849-87B8-224093FEE817}"/>
          </ac:picMkLst>
        </pc:picChg>
        <pc:picChg chg="add del mod">
          <ac:chgData name="Kuosmanen, Pinja M." userId="7085e754-a2c4-42eb-ab54-dcbdcfd9d551" providerId="ADAL" clId="{0AA62BF4-780B-8B4D-A9B0-12080A458031}" dt="2018-09-10T15:52:35.990" v="4579" actId="478"/>
          <ac:picMkLst>
            <pc:docMk/>
            <pc:sldMk cId="1441904721" sldId="424"/>
            <ac:picMk id="11" creationId="{143CC566-F5E9-7E4B-8328-56D1389D4A28}"/>
          </ac:picMkLst>
        </pc:picChg>
        <pc:picChg chg="add mod ord">
          <ac:chgData name="Kuosmanen, Pinja M." userId="7085e754-a2c4-42eb-ab54-dcbdcfd9d551" providerId="ADAL" clId="{0AA62BF4-780B-8B4D-A9B0-12080A458031}" dt="2018-09-11T13:41:10.466" v="6556" actId="1076"/>
          <ac:picMkLst>
            <pc:docMk/>
            <pc:sldMk cId="1441904721" sldId="424"/>
            <ac:picMk id="13" creationId="{8D4DA35A-FFB1-604D-B0DB-B8F1523BBBE1}"/>
          </ac:picMkLst>
        </pc:picChg>
        <pc:picChg chg="add del mod">
          <ac:chgData name="Kuosmanen, Pinja M." userId="7085e754-a2c4-42eb-ab54-dcbdcfd9d551" providerId="ADAL" clId="{0AA62BF4-780B-8B4D-A9B0-12080A458031}" dt="2018-09-10T15:54:44.824" v="4599" actId="478"/>
          <ac:picMkLst>
            <pc:docMk/>
            <pc:sldMk cId="1441904721" sldId="424"/>
            <ac:picMk id="15" creationId="{1C28B817-6301-0D4E-8B9C-50F2C6EB1B1F}"/>
          </ac:picMkLst>
        </pc:picChg>
        <pc:picChg chg="add mod ord">
          <ac:chgData name="Kuosmanen, Pinja M." userId="7085e754-a2c4-42eb-ab54-dcbdcfd9d551" providerId="ADAL" clId="{0AA62BF4-780B-8B4D-A9B0-12080A458031}" dt="2018-09-11T13:40:57.480" v="6553" actId="1076"/>
          <ac:picMkLst>
            <pc:docMk/>
            <pc:sldMk cId="1441904721" sldId="424"/>
            <ac:picMk id="17" creationId="{DCFEAA2F-2FBC-0442-B0FC-7F7199CD7256}"/>
          </ac:picMkLst>
        </pc:picChg>
        <pc:cxnChg chg="add del">
          <ac:chgData name="Kuosmanen, Pinja M." userId="7085e754-a2c4-42eb-ab54-dcbdcfd9d551" providerId="ADAL" clId="{0AA62BF4-780B-8B4D-A9B0-12080A458031}" dt="2018-09-10T15:55:40.735" v="4607" actId="26606"/>
          <ac:cxnSpMkLst>
            <pc:docMk/>
            <pc:sldMk cId="1441904721" sldId="424"/>
            <ac:cxnSpMk id="24" creationId="{AAFEA932-2DF1-410C-A00A-7A1E7DBF7511}"/>
          </ac:cxnSpMkLst>
        </pc:cxn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3:35:13.077" v="6426" actId="1076"/>
        <pc:sldMkLst>
          <pc:docMk/>
          <pc:sldMk cId="1683594047" sldId="429"/>
        </pc:sldMkLst>
        <pc:spChg chg="del">
          <ac:chgData name="Kuosmanen, Pinja M." userId="7085e754-a2c4-42eb-ab54-dcbdcfd9d551" providerId="ADAL" clId="{0AA62BF4-780B-8B4D-A9B0-12080A458031}" dt="2018-09-11T11:05:03.514" v="5824" actId="478"/>
          <ac:spMkLst>
            <pc:docMk/>
            <pc:sldMk cId="1683594047" sldId="429"/>
            <ac:spMk id="2" creationId="{78FD4C11-EA50-EA44-90D2-ECDB7F2A40A4}"/>
          </ac:spMkLst>
        </pc:spChg>
        <pc:spChg chg="mod">
          <ac:chgData name="Kuosmanen, Pinja M." userId="7085e754-a2c4-42eb-ab54-dcbdcfd9d551" providerId="ADAL" clId="{0AA62BF4-780B-8B4D-A9B0-12080A458031}" dt="2018-09-11T13:34:38.912" v="6417" actId="27636"/>
          <ac:spMkLst>
            <pc:docMk/>
            <pc:sldMk cId="1683594047" sldId="429"/>
            <ac:spMk id="3" creationId="{D1757D84-BDCB-4145-8A2B-1077D9B4995D}"/>
          </ac:spMkLst>
        </pc:spChg>
        <pc:spChg chg="add mod">
          <ac:chgData name="Kuosmanen, Pinja M." userId="7085e754-a2c4-42eb-ab54-dcbdcfd9d551" providerId="ADAL" clId="{0AA62BF4-780B-8B4D-A9B0-12080A458031}" dt="2018-09-11T12:26:10.218" v="6056" actId="5793"/>
          <ac:spMkLst>
            <pc:docMk/>
            <pc:sldMk cId="1683594047" sldId="429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18:34.632" v="5974"/>
          <ac:spMkLst>
            <pc:docMk/>
            <pc:sldMk cId="1683594047" sldId="429"/>
            <ac:spMk id="12" creationId="{BFA273A0-6234-AB41-94DE-B268454869B5}"/>
          </ac:spMkLst>
        </pc:spChg>
        <pc:spChg chg="add del mod">
          <ac:chgData name="Kuosmanen, Pinja M." userId="7085e754-a2c4-42eb-ab54-dcbdcfd9d551" providerId="ADAL" clId="{0AA62BF4-780B-8B4D-A9B0-12080A458031}" dt="2018-09-11T13:34:46.241" v="6419" actId="478"/>
          <ac:spMkLst>
            <pc:docMk/>
            <pc:sldMk cId="1683594047" sldId="429"/>
            <ac:spMk id="14" creationId="{A59BEFAA-AD78-2041-93EC-040DA7FF45A9}"/>
          </ac:spMkLst>
        </pc:spChg>
        <pc:spChg chg="del">
          <ac:chgData name="Kuosmanen, Pinja M." userId="7085e754-a2c4-42eb-ab54-dcbdcfd9d551" providerId="ADAL" clId="{0AA62BF4-780B-8B4D-A9B0-12080A458031}" dt="2018-09-11T11:05:09.752" v="5827" actId="478"/>
          <ac:spMkLst>
            <pc:docMk/>
            <pc:sldMk cId="1683594047" sldId="429"/>
            <ac:spMk id="18" creationId="{37F711C5-21F0-7645-A05C-2B282F148005}"/>
          </ac:spMkLst>
        </pc:spChg>
        <pc:picChg chg="add mod">
          <ac:chgData name="Kuosmanen, Pinja M." userId="7085e754-a2c4-42eb-ab54-dcbdcfd9d551" providerId="ADAL" clId="{0AA62BF4-780B-8B4D-A9B0-12080A458031}" dt="2018-09-11T13:35:13.077" v="6426" actId="1076"/>
          <ac:picMkLst>
            <pc:docMk/>
            <pc:sldMk cId="1683594047" sldId="429"/>
            <ac:picMk id="9" creationId="{49253FB6-996E-EC47-8580-F0AC9BFA9B2D}"/>
          </ac:picMkLst>
        </pc:picChg>
        <pc:picChg chg="add mod">
          <ac:chgData name="Kuosmanen, Pinja M." userId="7085e754-a2c4-42eb-ab54-dcbdcfd9d551" providerId="ADAL" clId="{0AA62BF4-780B-8B4D-A9B0-12080A458031}" dt="2018-09-11T13:35:09.290" v="6425" actId="1076"/>
          <ac:picMkLst>
            <pc:docMk/>
            <pc:sldMk cId="1683594047" sldId="429"/>
            <ac:picMk id="11" creationId="{40EAEF10-CBD9-8245-9082-CA51C8189DEE}"/>
          </ac:picMkLst>
        </pc:picChg>
        <pc:picChg chg="del">
          <ac:chgData name="Kuosmanen, Pinja M." userId="7085e754-a2c4-42eb-ab54-dcbdcfd9d551" providerId="ADAL" clId="{0AA62BF4-780B-8B4D-A9B0-12080A458031}" dt="2018-09-11T11:05:05.140" v="5825" actId="478"/>
          <ac:picMkLst>
            <pc:docMk/>
            <pc:sldMk cId="1683594047" sldId="429"/>
            <ac:picMk id="13" creationId="{8D4DA35A-FFB1-604D-B0DB-B8F1523BBBE1}"/>
          </ac:picMkLst>
        </pc:picChg>
        <pc:picChg chg="del">
          <ac:chgData name="Kuosmanen, Pinja M." userId="7085e754-a2c4-42eb-ab54-dcbdcfd9d551" providerId="ADAL" clId="{0AA62BF4-780B-8B4D-A9B0-12080A458031}" dt="2018-09-11T11:05:06.186" v="5826" actId="478"/>
          <ac:picMkLst>
            <pc:docMk/>
            <pc:sldMk cId="1683594047" sldId="429"/>
            <ac:picMk id="17" creationId="{DCFEAA2F-2FBC-0442-B0FC-7F7199CD7256}"/>
          </ac:picMkLst>
        </pc:picChg>
      </pc:sldChg>
      <pc:sldChg chg="addSp delSp modSp add mod setBg modNotesTx">
        <pc:chgData name="Kuosmanen, Pinja M." userId="7085e754-a2c4-42eb-ab54-dcbdcfd9d551" providerId="ADAL" clId="{0AA62BF4-780B-8B4D-A9B0-12080A458031}" dt="2018-09-18T12:35:39.699" v="9108" actId="113"/>
        <pc:sldMkLst>
          <pc:docMk/>
          <pc:sldMk cId="961412580" sldId="430"/>
        </pc:sldMkLst>
        <pc:spChg chg="mod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3" creationId="{D1757D84-BDCB-4145-8A2B-1077D9B4995D}"/>
          </ac:spMkLst>
        </pc:spChg>
        <pc:spChg chg="mod or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4" creationId="{6AE93193-7E5D-6245-8A77-6B7505810D51}"/>
          </ac:spMkLst>
        </pc:spChg>
        <pc:spChg chg="del mod ord">
          <ac:chgData name="Kuosmanen, Pinja M." userId="7085e754-a2c4-42eb-ab54-dcbdcfd9d551" providerId="ADAL" clId="{0AA62BF4-780B-8B4D-A9B0-12080A458031}" dt="2018-09-11T12:20:28.477" v="6021" actId="478"/>
          <ac:spMkLst>
            <pc:docMk/>
            <pc:sldMk cId="961412580" sldId="430"/>
            <ac:spMk id="5" creationId="{C565A543-D6FF-5043-AEA9-C6639BC1467A}"/>
          </ac:spMkLst>
        </pc:spChg>
        <pc:spChg chg="mo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2" creationId="{87CC2527-562A-4F69-B487-4371E5B243E7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9" creationId="{87CC2527-562A-4F69-B487-4371E5B243E7}"/>
          </ac:spMkLst>
        </pc:spChg>
        <pc:picChg chg="add del mod ord">
          <ac:chgData name="Kuosmanen, Pinja M." userId="7085e754-a2c4-42eb-ab54-dcbdcfd9d551" providerId="ADAL" clId="{0AA62BF4-780B-8B4D-A9B0-12080A458031}" dt="2018-09-11T12:25:22.645" v="6051" actId="478"/>
          <ac:picMkLst>
            <pc:docMk/>
            <pc:sldMk cId="961412580" sldId="430"/>
            <ac:picMk id="6" creationId="{93DC1EE7-40A5-BD41-A99A-AF5575641679}"/>
          </ac:picMkLst>
        </pc:picChg>
        <pc:picChg chg="del">
          <ac:chgData name="Kuosmanen, Pinja M." userId="7085e754-a2c4-42eb-ab54-dcbdcfd9d551" providerId="ADAL" clId="{0AA62BF4-780B-8B4D-A9B0-12080A458031}" dt="2018-09-11T12:18:41.428" v="5977" actId="478"/>
          <ac:picMkLst>
            <pc:docMk/>
            <pc:sldMk cId="961412580" sldId="430"/>
            <ac:picMk id="9" creationId="{49253FB6-996E-EC47-8580-F0AC9BFA9B2D}"/>
          </ac:picMkLst>
        </pc:picChg>
        <pc:picChg chg="add del mod ord">
          <ac:chgData name="Kuosmanen, Pinja M." userId="7085e754-a2c4-42eb-ab54-dcbdcfd9d551" providerId="ADAL" clId="{0AA62BF4-780B-8B4D-A9B0-12080A458031}" dt="2018-09-11T12:25:21.280" v="6050"/>
          <ac:picMkLst>
            <pc:docMk/>
            <pc:sldMk cId="961412580" sldId="430"/>
            <ac:picMk id="10" creationId="{C4B47E7A-7B87-3544-AB02-30B30DB5ECBB}"/>
          </ac:picMkLst>
        </pc:picChg>
        <pc:picChg chg="del">
          <ac:chgData name="Kuosmanen, Pinja M." userId="7085e754-a2c4-42eb-ab54-dcbdcfd9d551" providerId="ADAL" clId="{0AA62BF4-780B-8B4D-A9B0-12080A458031}" dt="2018-09-11T12:18:40.015" v="5976" actId="478"/>
          <ac:picMkLst>
            <pc:docMk/>
            <pc:sldMk cId="961412580" sldId="430"/>
            <ac:picMk id="11" creationId="{40EAEF10-CBD9-8245-9082-CA51C8189DEE}"/>
          </ac:picMkLst>
        </pc:pic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14" creationId="{BCDAEC91-5BCE-4B55-9CC0-43EF94CB734B}"/>
          </ac:cxnSpMkLst>
        </pc:cxn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21" creationId="{BCDAEC91-5BCE-4B55-9CC0-43EF94CB734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6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37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6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87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44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2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to </a:t>
            </a:r>
            <a:r>
              <a:rPr lang="fi-FI" dirty="0" err="1"/>
              <a:t>validate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in python and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amplitudes</a:t>
            </a:r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it in </a:t>
            </a:r>
            <a:r>
              <a:rPr lang="fi-FI" dirty="0" err="1"/>
              <a:t>pen</a:t>
            </a:r>
            <a:r>
              <a:rPr lang="fi-FI" dirty="0"/>
              <a:t> and </a:t>
            </a:r>
            <a:r>
              <a:rPr lang="fi-FI" dirty="0" err="1"/>
              <a:t>paper</a:t>
            </a:r>
            <a:r>
              <a:rPr lang="fi-FI" dirty="0"/>
              <a:t> (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fun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maybe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0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22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93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</a:t>
            </a:r>
            <a:r>
              <a:rPr lang="fi-FI" b="1" dirty="0"/>
              <a:t>. 15:40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94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5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9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24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gates but also extensions for more complex gates</a:t>
            </a:r>
          </a:p>
          <a:p>
            <a:r>
              <a:rPr lang="en-US" dirty="0"/>
              <a:t>Its possible to combine normal python code and </a:t>
            </a:r>
            <a:r>
              <a:rPr lang="en-US" dirty="0" err="1"/>
              <a:t>qiskit</a:t>
            </a:r>
            <a:r>
              <a:rPr lang="en-US" dirty="0"/>
              <a:t> code, the classical part will run on classical computer and quantum circuit will be executed on the quantum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4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HassanNaseri/quantum-computing-handson/master" TargetMode="External"/><Relationship Id="rId2" Type="http://schemas.openxmlformats.org/officeDocument/2006/relationships/hyperlink" Target="https://github.com/HassanNaseri/quantum-computing-handson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localhost:8889/notebooks/search_classic.ipynb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quickstar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iskit.org/documentation/_autodoc/qiski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quantumexperience.ng.bluemix.net/qx/account/advanced" TargetMode="External"/><Relationship Id="rId4" Type="http://schemas.openxmlformats.org/officeDocument/2006/relationships/hyperlink" Target="https://quantumexperience.ng.bluemix.net/qx/edito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em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0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79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FF7D"/>
                </a:solidFill>
              </a:rPr>
              <a:t>PROBLEM SETUP </a:t>
            </a:r>
            <a:br>
              <a:rPr lang="en-US" sz="4400" dirty="0"/>
            </a:br>
            <a:r>
              <a:rPr lang="en-US" sz="4400" dirty="0"/>
              <a:t>UNSTRUCTURED DATABASE SEARCH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We are searching for one item with a unique property in a large list of N items where there is no specific structure (e.g. order) in the dataset.</a:t>
                </a:r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A </a:t>
                </a:r>
                <a:r>
                  <a:rPr lang="fi-FI" dirty="0" err="1"/>
                  <a:t>list</a:t>
                </a:r>
                <a:r>
                  <a:rPr lang="fi-FI" dirty="0"/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/>
                  <a:t> </a:t>
                </a:r>
                <a:r>
                  <a:rPr lang="fi-FI" dirty="0" err="1"/>
                  <a:t>items</a:t>
                </a:r>
                <a:r>
                  <a:rPr lang="fi-FI" dirty="0"/>
                  <a:t>.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dirty="0" err="1"/>
                  <a:t>unique</a:t>
                </a:r>
                <a:r>
                  <a:rPr lang="fi-FI" dirty="0"/>
                  <a:t> </a:t>
                </a:r>
                <a:r>
                  <a:rPr lang="fi-FI" dirty="0" err="1"/>
                  <a:t>property</a:t>
                </a:r>
                <a:r>
                  <a:rPr lang="fi-FI" dirty="0"/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wish</a:t>
                </a:r>
                <a:r>
                  <a:rPr lang="fi-FI" dirty="0"/>
                  <a:t> to </a:t>
                </a:r>
                <a:r>
                  <a:rPr lang="fi-FI" dirty="0" err="1"/>
                  <a:t>locate</a:t>
                </a:r>
                <a:r>
                  <a:rPr lang="fi-FI" dirty="0"/>
                  <a:t>; </a:t>
                </a:r>
                <a:r>
                  <a:rPr lang="fi-FI" dirty="0" err="1"/>
                  <a:t>aka</a:t>
                </a:r>
                <a:r>
                  <a:rPr lang="fi-FI" dirty="0"/>
                  <a:t> </a:t>
                </a:r>
                <a:r>
                  <a:rPr lang="fi-FI" dirty="0" err="1"/>
                  <a:t>winner</a:t>
                </a:r>
                <a:r>
                  <a:rPr lang="fi-FI" dirty="0"/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/>
                  <a:t>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a </a:t>
                </a:r>
                <a:r>
                  <a:rPr lang="fi-FI" dirty="0" err="1"/>
                  <a:t>check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to </a:t>
                </a:r>
                <a:r>
                  <a:rPr lang="fi-FI" dirty="0" err="1"/>
                  <a:t>test</a:t>
                </a:r>
                <a:r>
                  <a:rPr lang="fi-FI" dirty="0"/>
                  <a:t> </a:t>
                </a:r>
                <a:r>
                  <a:rPr lang="fi-FI" dirty="0" err="1"/>
                  <a:t>if</a:t>
                </a:r>
                <a:r>
                  <a:rPr lang="fi-FI" dirty="0"/>
                  <a:t> a </a:t>
                </a:r>
                <a:r>
                  <a:rPr lang="fi-FI" dirty="0" err="1"/>
                  <a:t>given</a:t>
                </a:r>
                <a:r>
                  <a:rPr lang="fi-FI" dirty="0"/>
                  <a:t> </a:t>
                </a:r>
                <a:r>
                  <a:rPr lang="fi-FI" dirty="0" err="1"/>
                  <a:t>entry</a:t>
                </a:r>
                <a:r>
                  <a:rPr lang="fi-FI" dirty="0"/>
                  <a:t> is </a:t>
                </a:r>
                <a:r>
                  <a:rPr lang="fi-FI" dirty="0" err="1"/>
                  <a:t>winner</a:t>
                </a:r>
                <a:r>
                  <a:rPr lang="fi-FI" dirty="0"/>
                  <a:t> </a:t>
                </a:r>
                <a:r>
                  <a:rPr lang="fi-FI" dirty="0" err="1"/>
                  <a:t>or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, </a:t>
                </a:r>
                <a:r>
                  <a:rPr lang="fi-FI" dirty="0" err="1"/>
                  <a:t>aka</a:t>
                </a:r>
                <a:r>
                  <a:rPr lang="fi-FI" dirty="0"/>
                  <a:t> Oracle.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Example</a:t>
                </a:r>
                <a:r>
                  <a:rPr lang="fi-FI" dirty="0"/>
                  <a:t>: </a:t>
                </a:r>
                <a:r>
                  <a:rPr lang="fi-FI" dirty="0" err="1"/>
                  <a:t>checking</a:t>
                </a:r>
                <a:r>
                  <a:rPr lang="fi-FI" dirty="0"/>
                  <a:t> </a:t>
                </a:r>
                <a:r>
                  <a:rPr lang="fi-FI" dirty="0" err="1"/>
                  <a:t>boxes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by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to </a:t>
                </a:r>
                <a:r>
                  <a:rPr lang="fi-FI" dirty="0" err="1"/>
                  <a:t>find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box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contains</a:t>
                </a:r>
                <a:r>
                  <a:rPr lang="fi-FI" dirty="0"/>
                  <a:t> an </a:t>
                </a:r>
                <a:r>
                  <a:rPr lang="fi-FI" dirty="0" err="1"/>
                  <a:t>apple</a:t>
                </a:r>
                <a:r>
                  <a:rPr lang="fi-FI" dirty="0"/>
                  <a:t>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6" t="13188" r="9413" b="26328"/>
          <a:stretch/>
        </p:blipFill>
        <p:spPr>
          <a:xfrm>
            <a:off x="2893942" y="3246549"/>
            <a:ext cx="6099314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in GitHub </a:t>
            </a:r>
            <a:r>
              <a:rPr lang="fi-FI" sz="2000" b="0" dirty="0" err="1"/>
              <a:t>or</a:t>
            </a:r>
            <a:r>
              <a:rPr lang="fi-FI" sz="2000" b="0" dirty="0"/>
              <a:t> in </a:t>
            </a:r>
            <a:r>
              <a:rPr lang="fi-FI" sz="2000" b="0" dirty="0" err="1"/>
              <a:t>myBinder</a:t>
            </a:r>
            <a:endParaRPr lang="fi-FI" sz="2000" b="0" dirty="0"/>
          </a:p>
          <a:p>
            <a:pPr marL="742944" lvl="1" indent="-457200"/>
            <a:r>
              <a:rPr lang="fi-FI" sz="1400" b="0" dirty="0">
                <a:hlinkClick r:id="rId2"/>
              </a:rPr>
              <a:t>https://github.com/HassanNaseri/quantum-computing-handson</a:t>
            </a:r>
            <a:endParaRPr lang="fi-FI" sz="1400" b="0" dirty="0"/>
          </a:p>
          <a:p>
            <a:pPr marL="742944" lvl="1" indent="-457200"/>
            <a:r>
              <a:rPr lang="fi-FI" sz="1400" dirty="0">
                <a:hlinkClick r:id="rId3"/>
              </a:rPr>
              <a:t>https://mybinder.org/v2/gh/HassanNaseri/quantum-computing-handson/master</a:t>
            </a:r>
            <a:endParaRPr lang="en-US" sz="14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Open the </a:t>
            </a:r>
            <a:r>
              <a:rPr lang="en-US" sz="2000" b="0" dirty="0" err="1"/>
              <a:t>Jupyter</a:t>
            </a:r>
            <a:r>
              <a:rPr lang="en-US" sz="2000" b="0" dirty="0"/>
              <a:t> Notebook file: </a:t>
            </a:r>
            <a:r>
              <a:rPr lang="fi-FI" sz="2000" dirty="0">
                <a:hlinkClick r:id="rId4"/>
              </a:rPr>
              <a:t>search_classic.ipynb</a:t>
            </a: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run</a:t>
            </a:r>
            <a:r>
              <a:rPr lang="fi-FI" sz="2000" dirty="0"/>
              <a:t> </a:t>
            </a:r>
            <a:r>
              <a:rPr lang="fi-FI" sz="2000" dirty="0" err="1"/>
              <a:t>Jupyter</a:t>
            </a:r>
            <a:r>
              <a:rPr lang="fi-FI" sz="2000" dirty="0"/>
              <a:t> </a:t>
            </a:r>
            <a:r>
              <a:rPr lang="fi-FI" sz="2000" dirty="0" err="1"/>
              <a:t>Notebook</a:t>
            </a:r>
            <a:r>
              <a:rPr lang="fi-FI" sz="2000" dirty="0"/>
              <a:t> </a:t>
            </a:r>
            <a:r>
              <a:rPr lang="fi-FI" sz="2000" dirty="0" err="1"/>
              <a:t>files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goal</a:t>
            </a:r>
            <a:r>
              <a:rPr lang="fi-FI" sz="2000" b="0" dirty="0"/>
              <a:t> is to </a:t>
            </a: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dirty="0" err="1"/>
              <a:t>shelf</a:t>
            </a:r>
            <a:r>
              <a:rPr lang="fi-FI" sz="2000" b="0" dirty="0"/>
              <a:t> </a:t>
            </a:r>
            <a:r>
              <a:rPr lang="fi-FI" sz="2000" b="0" dirty="0" err="1"/>
              <a:t>number</a:t>
            </a:r>
            <a:r>
              <a:rPr lang="fi-FI" sz="2000" b="0" dirty="0"/>
              <a:t> for a </a:t>
            </a:r>
            <a:r>
              <a:rPr lang="fi-FI" sz="2000" b="0" dirty="0" err="1"/>
              <a:t>given</a:t>
            </a:r>
            <a:r>
              <a:rPr lang="fi-FI" sz="2000" b="0" dirty="0"/>
              <a:t> </a:t>
            </a:r>
            <a:r>
              <a:rPr lang="fi-FI" sz="2000" b="0" dirty="0" err="1"/>
              <a:t>fruit</a:t>
            </a:r>
            <a:r>
              <a:rPr lang="fi-FI" sz="2000" b="0" dirty="0"/>
              <a:t> </a:t>
            </a:r>
            <a:r>
              <a:rPr lang="fi-FI" sz="2000" b="0" dirty="0" err="1"/>
              <a:t>name</a:t>
            </a: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We</a:t>
            </a:r>
            <a:r>
              <a:rPr lang="fi-FI" sz="2000" b="0" dirty="0"/>
              <a:t> </a:t>
            </a:r>
            <a:r>
              <a:rPr lang="fi-FI" sz="2000" b="0" dirty="0" err="1"/>
              <a:t>have</a:t>
            </a:r>
            <a:r>
              <a:rPr lang="fi-FI" sz="2000" b="0" dirty="0"/>
              <a:t> </a:t>
            </a:r>
            <a:r>
              <a:rPr lang="fi-FI" sz="2000" b="0" dirty="0" err="1"/>
              <a:t>access</a:t>
            </a:r>
            <a:r>
              <a:rPr lang="fi-FI" sz="2000" b="0" dirty="0"/>
              <a:t> to </a:t>
            </a:r>
            <a:r>
              <a:rPr lang="fi-FI" sz="2000" dirty="0" err="1"/>
              <a:t>black_box_check</a:t>
            </a:r>
            <a:r>
              <a:rPr lang="fi-FI" sz="2000" dirty="0"/>
              <a:t>(</a:t>
            </a:r>
            <a:r>
              <a:rPr lang="fi-FI" sz="2000" dirty="0" err="1"/>
              <a:t>key</a:t>
            </a:r>
            <a:r>
              <a:rPr lang="fi-FI" sz="2000" dirty="0"/>
              <a:t>, </a:t>
            </a:r>
            <a:r>
              <a:rPr lang="fi-FI" sz="2000" dirty="0" err="1"/>
              <a:t>value</a:t>
            </a:r>
            <a:r>
              <a:rPr lang="fi-FI" sz="2000" dirty="0"/>
              <a:t>) </a:t>
            </a:r>
            <a:r>
              <a:rPr lang="fi-FI" sz="2000" b="0" dirty="0" err="1"/>
              <a:t>function</a:t>
            </a:r>
            <a:r>
              <a:rPr lang="fi-FI" sz="2000" b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60735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1:</a:t>
            </a:r>
            <a:r>
              <a:rPr lang="fi-FI" sz="2000" dirty="0"/>
              <a:t>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fi-FI" sz="2000" b="0" dirty="0" err="1"/>
              <a:t>giving</a:t>
            </a:r>
            <a:r>
              <a:rPr lang="fi-FI" sz="2000" b="0" dirty="0"/>
              <a:t> </a:t>
            </a:r>
            <a:r>
              <a:rPr lang="fi-FI" sz="2000" b="0" dirty="0" err="1"/>
              <a:t>value</a:t>
            </a:r>
            <a:r>
              <a:rPr lang="fi-FI" sz="2000" b="0" dirty="0"/>
              <a:t> to </a:t>
            </a:r>
          </a:p>
          <a:p>
            <a:pPr lvl="2" indent="0">
              <a:buNone/>
            </a:pPr>
            <a:r>
              <a:rPr lang="en-US" sz="1400" b="1" dirty="0" err="1"/>
              <a:t>Maximum_number_of_steps</a:t>
            </a:r>
            <a:r>
              <a:rPr lang="en-US" sz="1400" b="1" dirty="0"/>
              <a:t> =</a:t>
            </a:r>
          </a:p>
          <a:p>
            <a:pPr lvl="2" indent="0">
              <a:buNone/>
            </a:pPr>
            <a:endParaRPr lang="en-US" sz="2000" b="1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2: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en-US" sz="2000" b="0" dirty="0"/>
              <a:t>writing the second for loop</a:t>
            </a:r>
          </a:p>
          <a:p>
            <a:pPr lvl="2" indent="0">
              <a:buNone/>
            </a:pPr>
            <a:r>
              <a:rPr lang="en-US" sz="1400" b="0" dirty="0"/>
              <a:t>Same loop as before except for using </a:t>
            </a:r>
            <a:r>
              <a:rPr lang="en-US" sz="1400" b="1" dirty="0" err="1"/>
              <a:t>random_indices</a:t>
            </a:r>
            <a:r>
              <a:rPr lang="en-US" sz="1400" b="1" dirty="0"/>
              <a:t> </a:t>
            </a:r>
            <a:r>
              <a:rPr lang="en-US" sz="1400" b="0" dirty="0"/>
              <a:t>in the for statement.</a:t>
            </a:r>
          </a:p>
          <a:p>
            <a:pPr lvl="2" indent="0">
              <a:buNone/>
            </a:pPr>
            <a:endParaRPr lang="en-US" sz="2000" b="0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How many iterations are needed in average?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0939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2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>
                <a:highlight>
                  <a:srgbClr val="00FF7D"/>
                </a:highlight>
              </a:rPr>
              <a:t>A Python SDK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/>
              <a:t>Backends</a:t>
            </a:r>
            <a:r>
              <a:rPr lang="fi-FI" sz="1800" b="0" dirty="0"/>
              <a:t>: IBM Q </a:t>
            </a:r>
            <a:r>
              <a:rPr lang="fi-FI" sz="1800" b="0" dirty="0" err="1"/>
              <a:t>computers</a:t>
            </a:r>
            <a:r>
              <a:rPr lang="fi-FI" sz="1800" b="0" dirty="0"/>
              <a:t>, </a:t>
            </a:r>
            <a:r>
              <a:rPr lang="fi-FI" sz="1800" b="0" dirty="0" err="1"/>
              <a:t>local</a:t>
            </a:r>
            <a:r>
              <a:rPr lang="fi-FI" sz="1800" b="0" dirty="0"/>
              <a:t> and </a:t>
            </a:r>
            <a:r>
              <a:rPr lang="fi-FI" sz="1800" b="0" dirty="0" err="1"/>
              <a:t>remote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fi-FI" sz="1800" b="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Documentation</a:t>
            </a:r>
            <a:r>
              <a:rPr lang="fi-FI" sz="1800" b="0" dirty="0">
                <a:latin typeface="+mn-lt"/>
              </a:rPr>
              <a:t>: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https://qiskit.org/documentation/quickstart.html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ref.: </a:t>
            </a:r>
            <a:r>
              <a:rPr lang="en-US" sz="1800" dirty="0">
                <a:latin typeface="+mn-lt"/>
                <a:hlinkClick r:id="rId4"/>
              </a:rPr>
              <a:t>https://qiskit.org/documentation/_autodoc/qiskit.html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0" y="320655"/>
            <a:ext cx="12211065" cy="68600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37" y="874642"/>
            <a:ext cx="6339671" cy="1073427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/>
              <a:t>Create an IBM Q account </a:t>
            </a:r>
            <a:br>
              <a:rPr lang="en-US" sz="2800" dirty="0"/>
            </a:br>
            <a:r>
              <a:rPr lang="en-US" sz="2800" dirty="0"/>
              <a:t>and Get your token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3007" y="2234041"/>
            <a:ext cx="4062642" cy="3935894"/>
          </a:xfrm>
          <a:solidFill>
            <a:srgbClr val="00FF7D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Navigate to: </a:t>
            </a:r>
            <a:r>
              <a:rPr lang="en-US" sz="1600" dirty="0">
                <a:hlinkClick r:id="rId4"/>
              </a:rPr>
              <a:t>https://quantumexperience.ng.bluemix.net/qx/editor</a:t>
            </a: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Choose your favorite identity provider and 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5"/>
              </a:rPr>
              <a:t>https://quantumexperience.ng.bluemix.net/qx/account/advanced 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(Account </a:t>
            </a:r>
            <a:r>
              <a:rPr lang="en-US" sz="1700" dirty="0">
                <a:latin typeface="+mn-lt"/>
                <a:sym typeface="Wingdings" pitchFamily="2" charset="2"/>
              </a:rPr>
              <a:t> 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Copy your API token, you will need it for executing experiments 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6030" y="6289725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623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Navigate</a:t>
            </a:r>
            <a:r>
              <a:rPr lang="fi-FI" b="0" dirty="0"/>
              <a:t> to</a:t>
            </a:r>
          </a:p>
          <a:p>
            <a:pPr lvl="3"/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 err="1"/>
              <a:t>hello_qiskit.ipynb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QISKIT </a:t>
            </a:r>
            <a:r>
              <a:rPr lang="en-US" dirty="0" err="1"/>
              <a:t>InstallATIOn</a:t>
            </a: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Spyder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4" y="5825781"/>
            <a:ext cx="6579244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4" y="3610535"/>
            <a:ext cx="6579243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111120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391123-CF48-6D4F-B473-BF3370E7AA67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381000" y="2789288"/>
            <a:ext cx="7119395" cy="34784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65BBA-F6D9-A848-BB54-C55A0973B666}"/>
              </a:ext>
            </a:extLst>
          </p:cNvPr>
          <p:cNvSpPr txBox="1"/>
          <p:nvPr/>
        </p:nvSpPr>
        <p:spPr>
          <a:xfrm>
            <a:off x="381000" y="1079211"/>
            <a:ext cx="8572500" cy="152349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b="1" dirty="0">
                <a:latin typeface="+mj-lt"/>
              </a:rPr>
              <a:t>How </a:t>
            </a:r>
            <a:r>
              <a:rPr lang="fi-FI" sz="1600" b="1" dirty="0" err="1">
                <a:latin typeface="+mj-lt"/>
              </a:rPr>
              <a:t>does</a:t>
            </a:r>
            <a:r>
              <a:rPr lang="fi-FI" sz="1600" b="1" dirty="0">
                <a:latin typeface="+mj-lt"/>
              </a:rPr>
              <a:t> it look </a:t>
            </a:r>
            <a:r>
              <a:rPr lang="fi-FI" sz="1600" b="1" dirty="0" err="1">
                <a:latin typeface="+mj-lt"/>
              </a:rPr>
              <a:t>like</a:t>
            </a:r>
            <a:r>
              <a:rPr lang="fi-FI" sz="1600" b="1" dirty="0">
                <a:latin typeface="+mj-lt"/>
              </a:rPr>
              <a:t>?</a:t>
            </a:r>
          </a:p>
          <a:p>
            <a:endParaRPr lang="fi-FI" sz="16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Initialize</a:t>
            </a:r>
            <a:r>
              <a:rPr lang="fi-FI" sz="1600" dirty="0"/>
              <a:t> a </a:t>
            </a:r>
            <a:r>
              <a:rPr lang="fi-FI" sz="1600" dirty="0" err="1"/>
              <a:t>quantum</a:t>
            </a:r>
            <a:r>
              <a:rPr lang="fi-FI" sz="1600" dirty="0"/>
              <a:t> </a:t>
            </a:r>
            <a:r>
              <a:rPr lang="fi-FI" sz="1600" dirty="0" err="1"/>
              <a:t>register</a:t>
            </a:r>
            <a:r>
              <a:rPr lang="fi-FI" sz="1600" dirty="0"/>
              <a:t> of 2 </a:t>
            </a:r>
            <a:r>
              <a:rPr lang="fi-FI" sz="1600" dirty="0" err="1"/>
              <a:t>qubits</a:t>
            </a:r>
            <a:r>
              <a:rPr lang="fi-FI" sz="1600" dirty="0"/>
              <a:t> and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register</a:t>
            </a:r>
            <a:r>
              <a:rPr lang="fi-FI" sz="1600" dirty="0"/>
              <a:t> of 2 </a:t>
            </a:r>
            <a:r>
              <a:rPr lang="fi-FI" sz="1600" dirty="0" err="1"/>
              <a:t>bits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Initialize</a:t>
            </a:r>
            <a:r>
              <a:rPr lang="fi-FI" sz="1600" dirty="0"/>
              <a:t> a </a:t>
            </a:r>
            <a:r>
              <a:rPr lang="fi-FI" sz="1600" dirty="0" err="1"/>
              <a:t>quantum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(</a:t>
            </a:r>
            <a:r>
              <a:rPr lang="fi-FI" sz="1600" dirty="0" err="1"/>
              <a:t>imagine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graphical</a:t>
            </a:r>
            <a:r>
              <a:rPr lang="fi-FI" sz="1600" dirty="0"/>
              <a:t> </a:t>
            </a:r>
            <a:r>
              <a:rPr lang="fi-FI" sz="1600" dirty="0" err="1"/>
              <a:t>tool</a:t>
            </a:r>
            <a:r>
              <a:rPr lang="fi-FI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Add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Hadamard</a:t>
            </a:r>
            <a:r>
              <a:rPr lang="fi-FI" sz="1600" dirty="0"/>
              <a:t> </a:t>
            </a:r>
            <a:r>
              <a:rPr lang="fi-FI" sz="1600" dirty="0" err="1"/>
              <a:t>gate</a:t>
            </a:r>
            <a:r>
              <a:rPr lang="fi-FI" sz="1600" dirty="0"/>
              <a:t> for q[0] and </a:t>
            </a:r>
            <a:r>
              <a:rPr lang="fi-FI" sz="1600" dirty="0" err="1"/>
              <a:t>one</a:t>
            </a:r>
            <a:r>
              <a:rPr lang="fi-FI" sz="1600" dirty="0"/>
              <a:t> CNOT-</a:t>
            </a:r>
            <a:r>
              <a:rPr lang="fi-FI" sz="1600" dirty="0" err="1"/>
              <a:t>gate</a:t>
            </a:r>
            <a:r>
              <a:rPr lang="fi-FI" sz="1600" dirty="0"/>
              <a:t> </a:t>
            </a:r>
            <a:r>
              <a:rPr lang="fi-FI" sz="1600" dirty="0" err="1"/>
              <a:t>between</a:t>
            </a:r>
            <a:r>
              <a:rPr lang="fi-FI" sz="1600" dirty="0"/>
              <a:t> q[0] and q[1]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Measure</a:t>
            </a:r>
            <a:r>
              <a:rPr lang="fi-FI" sz="1600" dirty="0"/>
              <a:t> output and </a:t>
            </a:r>
            <a:r>
              <a:rPr lang="fi-FI" sz="1600" dirty="0" err="1"/>
              <a:t>use</a:t>
            </a:r>
            <a:r>
              <a:rPr lang="fi-FI" sz="1600" dirty="0"/>
              <a:t> </a:t>
            </a:r>
            <a:r>
              <a:rPr lang="fi-FI" sz="1600" dirty="0" err="1"/>
              <a:t>local</a:t>
            </a:r>
            <a:r>
              <a:rPr lang="fi-FI" sz="1600" dirty="0"/>
              <a:t> </a:t>
            </a:r>
            <a:r>
              <a:rPr lang="fi-FI" sz="1600" dirty="0" err="1"/>
              <a:t>simulator</a:t>
            </a:r>
            <a:r>
              <a:rPr lang="fi-FI" sz="1600" dirty="0"/>
              <a:t> as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backend</a:t>
            </a:r>
            <a:r>
              <a:rPr lang="fi-FI" sz="1600" dirty="0"/>
              <a:t> option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515ED-56FF-604E-8238-64748AA9B42D}"/>
              </a:ext>
            </a:extLst>
          </p:cNvPr>
          <p:cNvSpPr txBox="1"/>
          <p:nvPr/>
        </p:nvSpPr>
        <p:spPr>
          <a:xfrm>
            <a:off x="7733654" y="2789288"/>
            <a:ext cx="4200041" cy="600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45720" rtlCol="0" anchor="ctr">
            <a:spAutoFit/>
          </a:bodyPr>
          <a:lstStyle/>
          <a:p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</a:p>
          <a:p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print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(”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Available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backends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",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available_backends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())</a:t>
            </a:r>
          </a:p>
          <a:p>
            <a:endParaRPr lang="fi-FI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0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6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0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69018" cy="1924879"/>
          </a:xfrm>
        </p:spPr>
        <p:txBody>
          <a:bodyPr>
            <a:normAutofit/>
          </a:bodyPr>
          <a:lstStyle/>
          <a:p>
            <a:r>
              <a:rPr lang="en-US" sz="5400" dirty="0"/>
              <a:t>WELCOME!</a:t>
            </a:r>
            <a:br>
              <a:rPr lang="en-US" sz="5400" dirty="0"/>
            </a:b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2623930"/>
            <a:ext cx="8572500" cy="3894347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  (</a:t>
                </a:r>
                <a:r>
                  <a:rPr lang="en-US" sz="2900" dirty="0">
                    <a:latin typeface="+mj-lt"/>
                  </a:rPr>
                  <a:t>Classical complexity is  in the order of 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900" dirty="0">
                    <a:latin typeface="+mj-lt"/>
                  </a:rPr>
                  <a:t>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 very generic problem in computer science, optimization, …</a:t>
                </a:r>
                <a:endParaRPr lang="en-US" sz="2900" dirty="0">
                  <a:latin typeface="+mj-lt"/>
                </a:endParaRP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900" dirty="0"/>
                  <a:t> evaluations</a:t>
                </a:r>
                <a:r>
                  <a:rPr lang="en-US" sz="2900" dirty="0">
                    <a:latin typeface="+mj-lt"/>
                  </a:rPr>
                  <a:t> (e.g. 1000 instead of 1M operations)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lnSpc>
                    <a:spcPct val="170000"/>
                  </a:lnSpc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This </a:t>
                </a:r>
                <a:r>
                  <a:rPr lang="fi-FI" sz="1200" b="0" dirty="0" err="1"/>
                  <a:t>procedure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marked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item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shrinks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other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amplitudes</a:t>
                </a:r>
                <a:r>
                  <a:rPr lang="fi-FI" sz="12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Measurement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will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collapse</a:t>
                </a:r>
                <a:r>
                  <a:rPr lang="fi-FI" sz="1200" b="0" dirty="0"/>
                  <a:t> 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correct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solution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high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A </a:t>
                </a:r>
                <a:r>
                  <a:rPr lang="fi-FI" sz="1200" b="0" dirty="0" err="1"/>
                  <a:t>nice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geometrical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interpretation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terms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two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vectors</a:t>
                </a:r>
                <a:r>
                  <a:rPr lang="fi-FI" sz="1200" b="0" dirty="0"/>
                  <a:t> |w⟩ and |s⟩ </a:t>
                </a:r>
                <a:r>
                  <a:rPr lang="fi-FI" sz="1200" b="0" dirty="0" err="1"/>
                  <a:t>span</a:t>
                </a:r>
                <a:r>
                  <a:rPr lang="fi-FI" sz="1200" b="0" dirty="0"/>
                  <a:t> a </a:t>
                </a:r>
                <a:r>
                  <a:rPr lang="fi-FI" sz="1200" b="0" dirty="0" err="1"/>
                  <a:t>two-dimensional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plane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 ℂ</a:t>
                </a:r>
                <a:r>
                  <a:rPr lang="fi-FI" sz="1200" b="0" baseline="30000" dirty="0"/>
                  <a:t>N</a:t>
                </a:r>
                <a:r>
                  <a:rPr lang="fi-FI" sz="1200" b="0" dirty="0"/>
                  <a:t>. </a:t>
                </a:r>
                <a:r>
                  <a:rPr lang="fi-FI" sz="1200" b="0" dirty="0" err="1"/>
                  <a:t>Let</a:t>
                </a:r>
                <a:r>
                  <a:rPr lang="fi-FI" sz="1200" b="0" dirty="0"/>
                  <a:t> us, </a:t>
                </a:r>
                <a:r>
                  <a:rPr lang="fi-FI" sz="1200" b="0" dirty="0" err="1"/>
                  <a:t>introduce</a:t>
                </a:r>
                <a:r>
                  <a:rPr lang="fi-FI" sz="1200" b="0" dirty="0"/>
                  <a:t> |s′⟩ </a:t>
                </a:r>
                <a:r>
                  <a:rPr lang="fi-FI" sz="1200" b="0" dirty="0" err="1"/>
                  <a:t>that</a:t>
                </a:r>
                <a:r>
                  <a:rPr lang="fi-FI" sz="1200" b="0" dirty="0"/>
                  <a:t> is </a:t>
                </a:r>
                <a:r>
                  <a:rPr lang="fi-FI" sz="1200" b="0" dirty="0" err="1"/>
                  <a:t>obtained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from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removing</a:t>
                </a:r>
                <a:r>
                  <a:rPr lang="fi-FI" sz="1200" b="0" dirty="0"/>
                  <a:t> |w⟩. </a:t>
                </a:r>
                <a:r>
                  <a:rPr lang="fi-FI" sz="1200" b="0" dirty="0" err="1"/>
                  <a:t>Then</a:t>
                </a:r>
                <a:r>
                  <a:rPr lang="fi-FI" sz="1200" b="0" dirty="0"/>
                  <a:t>, |w⟩ and |s′⟩ </a:t>
                </a:r>
                <a:r>
                  <a:rPr lang="fi-FI" sz="1200" b="0" dirty="0" err="1"/>
                  <a:t>are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basis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0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Initialize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uniform</a:t>
                </a:r>
                <a:r>
                  <a:rPr lang="fi-FI" sz="1200" b="0" dirty="0"/>
                  <a:t> superposition,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2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 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oracle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, i.e.,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of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|s′⟩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 (</a:t>
                </a:r>
                <a:r>
                  <a:rPr lang="fi-FI" sz="1200" b="0" dirty="0" err="1"/>
                  <a:t>towars</a:t>
                </a:r>
                <a:r>
                  <a:rPr lang="fi-FI" sz="1200" b="0" dirty="0"/>
                  <a:t> −|w⟩).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2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an </a:t>
                </a:r>
                <a:r>
                  <a:rPr lang="fi-FI" sz="1200" b="0" dirty="0" err="1"/>
                  <a:t>additional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Us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|s⟩, i.e., Us=2|s⟩⟨s|−𝟙. Complete </a:t>
                </a:r>
                <a:r>
                  <a:rPr lang="fi-FI" sz="1200" b="0" dirty="0" err="1"/>
                  <a:t>tranformation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becomes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.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UsUf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rotates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initial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closer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towards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winner</a:t>
                </a:r>
                <a:r>
                  <a:rPr lang="fi-FI" sz="1200" b="0" dirty="0"/>
                  <a:t>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Goto</a:t>
                </a:r>
                <a:r>
                  <a:rPr lang="fi-FI" sz="1200" b="0" dirty="0"/>
                  <a:t> </a:t>
                </a: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and </a:t>
                </a:r>
                <a:r>
                  <a:rPr lang="fi-FI" sz="1200" b="0" dirty="0" err="1"/>
                  <a:t>repeat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Intution</a:t>
                </a:r>
                <a:r>
                  <a:rPr lang="fi-FI" sz="1200" b="0" dirty="0"/>
                  <a:t>: 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is a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Since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was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lowered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first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boosts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negative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to </a:t>
                </a:r>
                <a:r>
                  <a:rPr lang="fi-FI" sz="1200" b="0" dirty="0" err="1"/>
                  <a:t>roughly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three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Scalability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complexity</a:t>
                </a:r>
                <a:r>
                  <a:rPr lang="fi-FI" sz="1200" b="0" dirty="0"/>
                  <a:t>: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</a:t>
                </a:r>
                <a:r>
                  <a:rPr lang="fi-FI" sz="1200" b="0" dirty="0" err="1"/>
                  <a:t>grows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linearly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number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applications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Applying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operation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keeps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constant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Hence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called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amplification</a:t>
                </a:r>
                <a:r>
                  <a:rPr lang="fi-FI" sz="1200" b="0" dirty="0"/>
                  <a:t>.</a:t>
                </a:r>
                <a:br>
                  <a:rPr lang="fi-FI" sz="1400" b="0" dirty="0"/>
                </a:br>
                <a:endParaRPr lang="fi-FI" sz="1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  <a:blipFill>
                <a:blip r:embed="rId2"/>
                <a:stretch>
                  <a:fillRect l="-385" r="-1538" b="-54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6BA18-A61B-9647-B526-CD8D2717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63" y="1360344"/>
            <a:ext cx="3850039" cy="1337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54FFA-0CBD-B844-8B51-60A7EF692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62" y="3857088"/>
            <a:ext cx="3900908" cy="164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918" y="5515209"/>
            <a:ext cx="4324969" cy="9777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37919-3CB7-0A4A-AA25-91BA5AF5F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62" y="2567042"/>
            <a:ext cx="3850039" cy="1524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4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AEB65-7D48-7644-B5D8-E0CF6D1B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994757" cy="990601"/>
          </a:xfrm>
        </p:spPr>
        <p:txBody>
          <a:bodyPr>
            <a:normAutofit/>
          </a:bodyPr>
          <a:lstStyle/>
          <a:p>
            <a:r>
              <a:rPr lang="en-US" dirty="0"/>
              <a:t>If curious, simulate yourself in python or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 it on paper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E5ADA-9735-3141-B717-20B4E0F7D3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A2DE-B363-E64F-A63B-2F5C4CDDE3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AAD164-F70C-ED44-9129-9D45D8595BA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09289" y="1479207"/>
            <a:ext cx="4866468" cy="5246177"/>
          </a:xfrm>
          <a:solidFill>
            <a:srgbClr val="00FF7D">
              <a:alpha val="29000"/>
            </a:srgbClr>
          </a:solidFill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﻿import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numpy.linalg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la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Print setting for arrays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np.set_printoptions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(formatter={'float': '{: 0.2f}'.format})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The winner state to find.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w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([0, 1, 0, 0])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(w)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print("w: {:}".format(w))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Unifrom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superosition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, prior state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 = (1/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 *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np.ones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Find unit vector |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&gt; as a component of |s&gt; orthogonal to |w&gt;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(s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(s)*w)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la.norm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(inversion)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sp,sp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s (about average)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Us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s,s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print("Us: {:}".format(Us))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Psi2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{:}".format(Psi2))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(Psi2)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print("Result: {:}".format(result))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15DF4-0D76-7B40-92A8-6F8CA266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5" y="4154326"/>
            <a:ext cx="4184543" cy="74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363A7-8A99-5540-AFBE-18536C12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64" y="4935808"/>
            <a:ext cx="4184543" cy="139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CFE71-2DD9-A14E-B075-C663C778CA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8026" y="3255517"/>
            <a:ext cx="1565328" cy="455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0A97A-434D-AA4B-ACE7-7EFD1CB203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165" y="2857919"/>
            <a:ext cx="877028" cy="949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52B7FD-87C9-734C-961C-A508288DD6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8501" y="1691544"/>
            <a:ext cx="2303586" cy="1182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DDB25E-7DDC-634C-96D1-BB7BACC341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999" y="1675597"/>
            <a:ext cx="2619982" cy="11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85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oracle: </a:t>
                </a:r>
                <a:r>
                  <a:rPr lang="en-US" dirty="0"/>
                  <a:t>reflection about the origin </a:t>
                </a:r>
                <a:r>
                  <a:rPr lang="en-US" b="0" dirty="0"/>
                  <a:t>for the marked item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Prior distribution is a </a:t>
                </a:r>
                <a:r>
                  <a:rPr lang="en-US" dirty="0"/>
                  <a:t>uniform superposition</a:t>
                </a:r>
                <a:r>
                  <a:rPr lang="en-US" b="0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136"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 fontScale="90000"/>
          </a:bodyPr>
          <a:lstStyle/>
          <a:p>
            <a:r>
              <a:rPr lang="en-US"/>
              <a:t>GROVER’S: Providing the List (Function)</a:t>
            </a:r>
            <a:br>
              <a:rPr lang="en-US"/>
            </a:br>
            <a:r>
              <a:rPr lang="en-US">
                <a:solidFill>
                  <a:srgbClr val="00FF7D"/>
                </a:solidFill>
              </a:rPr>
              <a:t>The ORACLE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69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886EBF-6474-7F46-ABDB-A1DCFD20DF9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err="1"/>
              <a:t>black_box_check</a:t>
            </a:r>
            <a:r>
              <a:rPr lang="en-US" dirty="0"/>
              <a:t>(</a:t>
            </a:r>
            <a:r>
              <a:rPr lang="en-US" dirty="0" err="1"/>
              <a:t>grover</a:t>
            </a:r>
            <a:r>
              <a:rPr lang="en-US" dirty="0"/>
              <a:t>, </a:t>
            </a:r>
            <a:r>
              <a:rPr lang="en-US" dirty="0" err="1"/>
              <a:t>fruit_to_find</a:t>
            </a:r>
            <a:r>
              <a:rPr lang="en-US" dirty="0"/>
              <a:t>, </a:t>
            </a:r>
            <a:r>
              <a:rPr lang="en-US" dirty="0" err="1"/>
              <a:t>qreg</a:t>
            </a:r>
            <a:r>
              <a:rPr lang="en-US" dirty="0"/>
              <a:t>)</a:t>
            </a:r>
          </a:p>
          <a:p>
            <a:r>
              <a:rPr lang="en-US" dirty="0" err="1"/>
              <a:t>reflection_about_average</a:t>
            </a:r>
            <a:r>
              <a:rPr lang="en-US" dirty="0"/>
              <a:t>(</a:t>
            </a:r>
            <a:r>
              <a:rPr lang="en-US" dirty="0" err="1"/>
              <a:t>grover</a:t>
            </a:r>
            <a:r>
              <a:rPr lang="en-US" dirty="0"/>
              <a:t>, </a:t>
            </a:r>
            <a:r>
              <a:rPr lang="en-US" dirty="0" err="1"/>
              <a:t>qreg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21195F-AC3B-DA44-B072-AB1E4BE2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4BAA2-91AB-CB4C-ACD8-F6A2381049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5FAFC-7276-B145-A6BC-59DCDA9D82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34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71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6677652" cy="3594929"/>
          </a:xfrm>
        </p:spPr>
        <p:txBody>
          <a:bodyPr>
            <a:normAutofit fontScale="85000" lnSpcReduction="10000"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r>
              <a:rPr lang="en-US" dirty="0"/>
              <a:t>Physical implementation can very, and there are different technologies.</a:t>
            </a:r>
          </a:p>
          <a:p>
            <a:r>
              <a:rPr lang="en-US" dirty="0"/>
              <a:t>Measurement: induces “collapse” in quantum state (to eigenvectors)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845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two different quantum registers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</a:t>
                </a:r>
                <a:r>
                  <a:rPr lang="en-US" dirty="0"/>
                  <a:t> (they cannot be expressed as a tensor product), measurement of one register affects or reveals the state of the other register by partially or entirely collapsing its state too.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The information is stored in a quantum system.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computation/logic is governed by quantum-mechanical phenomena, such as superposition and entanglement.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00FF7D"/>
                </a:solidFill>
              </a:rPr>
              <a:t>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states of qubits are probabilistic and the joint probability of multiple qubits is calculated by multiplying their complex amplitudes.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tensor product V ⊗ W of two vector spaces V and W is itself a vector space with dimension dim V + dim W.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matrix describing the tensor product S ⊗ T is the Kronecker product of the two matrices.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742944" lvl="1" indent="-457200"/>
                <a:r>
                  <a:rPr lang="en-US" dirty="0"/>
                  <a:t>First qubit is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second qubit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states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When 2 qubits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 their joint state cannot be written anymore as a tensor product of their individual states</a:t>
                </a:r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666" t="-1975" b="-1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126391-A30F-DD4B-900D-A93C8932ABAF}"/>
              </a:ext>
            </a:extLst>
          </p:cNvPr>
          <p:cNvSpPr/>
          <p:nvPr/>
        </p:nvSpPr>
        <p:spPr>
          <a:xfrm>
            <a:off x="7442522" y="3750197"/>
            <a:ext cx="4368479" cy="2768080"/>
          </a:xfrm>
          <a:prstGeom prst="roundRect">
            <a:avLst/>
          </a:prstGeom>
          <a:solidFill>
            <a:srgbClr val="00F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A5DDE-7073-D944-9E68-E378E78B9D2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293014" cy="4689475"/>
          </a:xfrm>
        </p:spPr>
        <p:txBody>
          <a:bodyPr>
            <a:normAutofit/>
          </a:bodyPr>
          <a:lstStyle/>
          <a:p>
            <a:r>
              <a:rPr lang="en-US" dirty="0"/>
              <a:t>Bell states: </a:t>
            </a:r>
          </a:p>
          <a:p>
            <a:pPr marL="458777" lvl="2" indent="-174621"/>
            <a:r>
              <a:rPr lang="en-US" sz="1300" dirty="0"/>
              <a:t>Quantum states of two qubits that represent the simplest examples of quantum entanglement (known as an </a:t>
            </a:r>
            <a:r>
              <a:rPr lang="en-US" sz="1300" dirty="0">
                <a:highlight>
                  <a:srgbClr val="00FF7D"/>
                </a:highlight>
              </a:rPr>
              <a:t>EPR pair</a:t>
            </a:r>
            <a:r>
              <a:rPr lang="en-US" sz="1300" dirty="0"/>
              <a:t>).</a:t>
            </a:r>
          </a:p>
          <a:p>
            <a:pPr marL="284156" lvl="2" indent="0">
              <a:buNone/>
            </a:pPr>
            <a:endParaRPr lang="en-US" dirty="0"/>
          </a:p>
          <a:p>
            <a:r>
              <a:rPr lang="en-US" dirty="0"/>
              <a:t>Algebraic representation:</a:t>
            </a:r>
            <a:endParaRPr lang="en-US" sz="2400" dirty="0"/>
          </a:p>
          <a:p>
            <a:pPr lvl="2"/>
            <a:r>
              <a:rPr lang="en-US" sz="1500" dirty="0"/>
              <a:t>Quantum computation is done using quantum mechanics operation.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Operations are unitary transformations</a:t>
            </a:r>
            <a:r>
              <a:rPr lang="en-US" sz="1500" dirty="0"/>
              <a:t> (preserves the inner product).</a:t>
            </a:r>
          </a:p>
          <a:p>
            <a:pPr lvl="2"/>
            <a:r>
              <a:rPr lang="en-US" sz="1500" dirty="0"/>
              <a:t>Operations can be performed/represented using linear algebra.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Each operation (or the whole process) has unitary matrix</a:t>
            </a:r>
            <a:r>
              <a:rPr lang="en-US" sz="1500" dirty="0"/>
              <a:t>.</a:t>
            </a:r>
          </a:p>
          <a:p>
            <a:pPr lvl="2"/>
            <a:r>
              <a:rPr lang="en-US" sz="1500" dirty="0"/>
              <a:t>The vectors/matrices are complex-valued.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BD958-2862-F640-BCFD-2C800AFE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138557" cy="990601"/>
          </a:xfrm>
        </p:spPr>
        <p:txBody>
          <a:bodyPr>
            <a:normAutofit/>
          </a:bodyPr>
          <a:lstStyle/>
          <a:p>
            <a:r>
              <a:rPr lang="en-US" dirty="0"/>
              <a:t>Quantum Information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BCACD-33E9-4945-A49D-39355D6F804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DE67-188A-0546-827B-55435C82EB5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C29F6-3342-724C-9ED8-7E8E5E9F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9" y="1305400"/>
            <a:ext cx="3479801" cy="2148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/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blipFill>
                <a:blip r:embed="rId3"/>
                <a:stretch>
                  <a:fillRect t="-13043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63D80A5-8591-7D41-A7A1-FEC473E0EB0C}"/>
              </a:ext>
            </a:extLst>
          </p:cNvPr>
          <p:cNvGrpSpPr/>
          <p:nvPr/>
        </p:nvGrpSpPr>
        <p:grpSpPr>
          <a:xfrm>
            <a:off x="7587698" y="3901889"/>
            <a:ext cx="4070903" cy="1477328"/>
            <a:chOff x="7917083" y="4356151"/>
            <a:chExt cx="4070903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/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16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blipFill>
                  <a:blip r:embed="rId4"/>
                  <a:stretch>
                    <a:fillRect l="-2449" t="-13235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/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3333" r="-30189" b="-17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/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13793" r="-28302" b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/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6667" r="-28302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/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3226" r="-28302" b="-16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613427-9539-BF4D-9597-E3042694A0C1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10891777" y="4540817"/>
              <a:ext cx="437439" cy="1006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E1E978-7EE8-1041-BFD6-9AB20164782D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10857972" y="4896983"/>
              <a:ext cx="467858" cy="13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36B4C4-A781-264D-9BE0-6B05DCA5DAD7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0857972" y="5091330"/>
              <a:ext cx="467858" cy="191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C52B58-A9B3-834F-BA95-30FB3FF0C61D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10891777" y="5282966"/>
              <a:ext cx="434053" cy="365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067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 fontScale="92500"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state of a qubit is not known before measurement.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base vectors are the only possible outcomes if measured, not the actual amplitudes.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10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24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</p:spPr>
            <p:txBody>
              <a:bodyPr vert="horz" lIns="91440" tIns="45720" rIns="91440" bIns="45720" rtlCol="0" anchor="ctr">
                <a:normAutofit fontScale="55000" lnSpcReduction="20000"/>
              </a:bodyPr>
              <a:lstStyle/>
              <a:p>
                <a:pPr marL="284161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+mn-lt"/>
                  </a:rPr>
                  <a:t>Bloch sphere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r>
                  <a:rPr lang="en-US" sz="1400" dirty="0">
                    <a:solidFill>
                      <a:srgbClr val="000000"/>
                    </a:solidFill>
                  </a:rPr>
                  <a:t>A 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geometrical representation of the pure state space of a </a:t>
                </a:r>
                <a:r>
                  <a:rPr lang="en-US" sz="1400" dirty="0">
                    <a:solidFill>
                      <a:srgbClr val="000000"/>
                    </a:solidFill>
                  </a:rPr>
                  <a:t>qubit.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627061" indent="-342900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X-axis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quantum 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00FF7D"/>
                    </a:highlight>
                  </a:rPr>
                  <a:t>equivalent of the NOT gate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sometimes called bit-flip.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Y-axis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maps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Z-axis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leaves the basis state |0⟩ unchanged and maps |1⟩  to −|1⟩, hence sometimes called phase-flip.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Unitary and symmetric: 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Bloch Sphere and Pauli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4C307-BA95-1247-B0A3-6549E0CC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2841" y="3532374"/>
            <a:ext cx="3988160" cy="352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4164F-85B8-B540-AA24-8AF27990B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04" y="165630"/>
            <a:ext cx="3632200" cy="3213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808448" y="428833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312502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397384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792950" y="506067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297004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381886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808449" y="5823515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>
            <a:off x="8312503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9397385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10052656" y="428425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0479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Phase shift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US" dirty="0"/>
                  <a:t>) gates</a:t>
                </a:r>
              </a:p>
              <a:p>
                <a:pPr marL="742944" lvl="1" indent="-457200"/>
                <a:r>
                  <a:rPr lang="en-US" dirty="0"/>
                  <a:t>This is a family of single-qubit gates that leave the basis state |0⟩ unchanged and </a:t>
                </a:r>
                <a:r>
                  <a:rPr lang="en-US" dirty="0">
                    <a:highlight>
                      <a:srgbClr val="00FF7D"/>
                    </a:highlight>
                  </a:rPr>
                  <a:t>map |1⟩ to </a:t>
                </a:r>
                <a:r>
                  <a:rPr lang="en-US" dirty="0" err="1">
                    <a:highlight>
                      <a:srgbClr val="00FF7D"/>
                    </a:highlight>
                  </a:rPr>
                  <a:t>e</a:t>
                </a:r>
                <a:r>
                  <a:rPr lang="en-US" baseline="30000" dirty="0" err="1">
                    <a:highlight>
                      <a:srgbClr val="00FF7D"/>
                    </a:highlight>
                  </a:rPr>
                  <a:t>i</a:t>
                </a:r>
                <a:r>
                  <a:rPr lang="el-GR" baseline="30000" dirty="0">
                    <a:highlight>
                      <a:srgbClr val="00FF7D"/>
                    </a:highlight>
                  </a:rPr>
                  <a:t>ϕ</a:t>
                </a:r>
                <a:r>
                  <a:rPr lang="el-GR" dirty="0">
                    <a:highlight>
                      <a:srgbClr val="00FF7D"/>
                    </a:highlight>
                  </a:rPr>
                  <a:t>|1⟩</a:t>
                </a:r>
                <a:r>
                  <a:rPr lang="el-GR" dirty="0"/>
                  <a:t>.</a:t>
                </a:r>
                <a:r>
                  <a:rPr lang="en-US" dirty="0"/>
                  <a:t> Normally we have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}.</a:t>
                </a:r>
              </a:p>
              <a:p>
                <a:pPr marL="742944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742944" lvl="1" indent="-457200"/>
                <a:r>
                  <a:rPr lang="en-US" dirty="0"/>
                  <a:t>The probability of measuring each state is unchanged.</a:t>
                </a:r>
              </a:p>
              <a:p>
                <a:pPr marL="512761" indent="-457200"/>
                <a:r>
                  <a:rPr lang="en-US" b="1" dirty="0"/>
                  <a:t>S-gate</a:t>
                </a:r>
                <a:endParaRPr lang="en-US" dirty="0"/>
              </a:p>
              <a:p>
                <a:pPr marL="742944" lvl="1" indent="-457200"/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pi</a:t>
                </a:r>
                <a:r>
                  <a:rPr lang="fi-FI" dirty="0"/>
                  <a:t>/2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rotation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, i.e.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fi-FI" dirty="0"/>
                  <a:t> (</a:t>
                </a:r>
                <a:r>
                  <a:rPr lang="fi-FI" dirty="0" err="1"/>
                  <a:t>also</a:t>
                </a:r>
                <a:r>
                  <a:rPr lang="fi-FI" dirty="0"/>
                  <a:t>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).</a:t>
                </a:r>
              </a:p>
              <a:p>
                <a:pPr marL="742944" lvl="1" indent="-457200"/>
                <a:r>
                  <a:rPr lang="fi-FI" dirty="0"/>
                  <a:t>It </a:t>
                </a:r>
                <a:r>
                  <a:rPr lang="fi-FI" dirty="0" err="1"/>
                  <a:t>maps</a:t>
                </a:r>
                <a:r>
                  <a:rPr lang="fi-FI" dirty="0"/>
                  <a:t> X→Y and Z→Z. </a:t>
                </a:r>
                <a:r>
                  <a:rPr lang="fi-FI" dirty="0" err="1"/>
                  <a:t>This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 </a:t>
                </a:r>
                <a:r>
                  <a:rPr lang="fi-FI" dirty="0" err="1"/>
                  <a:t>extends</a:t>
                </a:r>
                <a:r>
                  <a:rPr lang="fi-FI" dirty="0"/>
                  <a:t> H to </a:t>
                </a:r>
                <a:r>
                  <a:rPr lang="fi-FI" dirty="0" err="1"/>
                  <a:t>make</a:t>
                </a:r>
                <a:r>
                  <a:rPr lang="fi-FI" dirty="0"/>
                  <a:t> </a:t>
                </a:r>
                <a:r>
                  <a:rPr lang="fi-FI" dirty="0" err="1"/>
                  <a:t>complex</a:t>
                </a:r>
                <a:r>
                  <a:rPr lang="fi-FI" dirty="0"/>
                  <a:t> </a:t>
                </a:r>
                <a:r>
                  <a:rPr lang="fi-FI" dirty="0" err="1"/>
                  <a:t>superpositions</a:t>
                </a:r>
                <a:r>
                  <a:rPr lang="fi-FI" dirty="0"/>
                  <a:t>. 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1627" t="-2981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SHIFT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6BE-CD20-5243-BDFA-C19FCD3F6081}"/>
              </a:ext>
            </a:extLst>
          </p:cNvPr>
          <p:cNvSpPr/>
          <p:nvPr/>
        </p:nvSpPr>
        <p:spPr>
          <a:xfrm>
            <a:off x="8659033" y="576152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551CA5-3B25-0A49-95C2-D1CD5AFE0AA0}"/>
              </a:ext>
            </a:extLst>
          </p:cNvPr>
          <p:cNvCxnSpPr>
            <a:stCxn id="6" idx="1"/>
          </p:cNvCxnSpPr>
          <p:nvPr/>
        </p:nvCxnSpPr>
        <p:spPr>
          <a:xfrm flipH="1">
            <a:off x="8163087" y="606199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AA56-85F1-E149-9409-6A35A410AB3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247969" y="6061999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AF315-BD41-194C-A9D4-F1EAA04ACFFE}"/>
              </a:ext>
            </a:extLst>
          </p:cNvPr>
          <p:cNvSpPr/>
          <p:nvPr/>
        </p:nvSpPr>
        <p:spPr>
          <a:xfrm>
            <a:off x="10392260" y="5742174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9ACBAC-B5D8-8847-AFD1-33A24F364E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96314" y="6042652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3F1E7-32DB-4140-AC80-B632DFF2F18B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1189776" y="6042652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7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The CNOT gate can be represented by the matrix (permutation matrix form):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731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464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7C323-A61E-054D-96B2-1F81F96B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417" y="1641231"/>
            <a:ext cx="37846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917" y="5169356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917" y="4706629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385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627047" lvl="4" indent="0">
              <a:buNone/>
            </a:pPr>
            <a:r>
              <a:rPr lang="fi-FI" b="0" dirty="0" err="1"/>
              <a:t>controlled-Hadamard</a:t>
            </a:r>
            <a:r>
              <a:rPr lang="fi-FI" b="0" dirty="0"/>
              <a:t> </a:t>
            </a:r>
            <a:r>
              <a:rPr lang="fi-FI" b="0" dirty="0" err="1"/>
              <a:t>operation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The Oracle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2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 </a:t>
            </a:r>
            <a:r>
              <a:rPr lang="en-US" dirty="0"/>
              <a:t>(E.g. DWAVE).</a:t>
            </a:r>
          </a:p>
          <a:p>
            <a:pPr marL="857238" lvl="2" indent="-342900"/>
            <a:r>
              <a:rPr lang="en-US" dirty="0"/>
              <a:t>Approximate answers to optimization problems. </a:t>
            </a:r>
          </a:p>
          <a:p>
            <a:pPr marL="857238" lvl="2" indent="-342900"/>
            <a:r>
              <a:rPr lang="en-US" dirty="0"/>
              <a:t>Not a universal computer, hence cannot run standard quantum algorithms.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dirty="0"/>
              <a:t>Can solve </a:t>
            </a:r>
            <a:r>
              <a:rPr lang="en-US" b="1" dirty="0"/>
              <a:t>any classical or quantum algorithm </a:t>
            </a:r>
            <a:r>
              <a:rPr lang="en-US" dirty="0"/>
              <a:t>(E.g. IBM, Google).</a:t>
            </a:r>
          </a:p>
          <a:p>
            <a:pPr marL="1028688" lvl="2" indent="-514350"/>
            <a:r>
              <a:rPr lang="en-US" dirty="0"/>
              <a:t>Quantum </a:t>
            </a:r>
            <a:r>
              <a:rPr lang="en-US" b="1" dirty="0">
                <a:highlight>
                  <a:srgbClr val="00FF7D"/>
                </a:highlight>
              </a:rPr>
              <a:t>Gate Model</a:t>
            </a:r>
            <a:r>
              <a:rPr lang="en-US" b="1" dirty="0"/>
              <a:t> </a:t>
            </a:r>
            <a:r>
              <a:rPr lang="en-US" dirty="0"/>
              <a:t>/ Quantum Circuit.</a:t>
            </a:r>
          </a:p>
          <a:p>
            <a:pPr marL="1028688" lvl="2" indent="-514350"/>
            <a:r>
              <a:rPr lang="en-US" dirty="0"/>
              <a:t>Provides quantum </a:t>
            </a:r>
            <a:r>
              <a:rPr lang="en-US" b="1" dirty="0"/>
              <a:t>speedup for certain algorithms </a:t>
            </a:r>
            <a:r>
              <a:rPr lang="en-US" dirty="0"/>
              <a:t>developed.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1600" b="1" dirty="0">
                    <a:latin typeface="+mj-lt"/>
                  </a:rPr>
                  <a:t>Let’s </a:t>
                </a:r>
                <a:r>
                  <a:rPr lang="fi-FI" sz="1600" b="1" dirty="0" err="1">
                    <a:latin typeface="+mj-lt"/>
                  </a:rPr>
                  <a:t>implement</a:t>
                </a:r>
                <a:r>
                  <a:rPr lang="fi-FI" sz="1600" b="1" dirty="0">
                    <a:latin typeface="+mj-lt"/>
                  </a:rPr>
                  <a:t> </a:t>
                </a:r>
                <a:r>
                  <a:rPr lang="fi-FI" sz="1600" b="1" dirty="0" err="1">
                    <a:latin typeface="+mj-lt"/>
                  </a:rPr>
                  <a:t>U</a:t>
                </a:r>
                <a:r>
                  <a:rPr lang="fi-FI" sz="1600" b="1" baseline="-25000" dirty="0" err="1">
                    <a:latin typeface="+mj-lt"/>
                  </a:rPr>
                  <a:t>f</a:t>
                </a:r>
                <a:r>
                  <a:rPr lang="fi-FI" sz="1600" b="1" baseline="-25000" dirty="0">
                    <a:latin typeface="+mj-lt"/>
                  </a:rPr>
                  <a:t>  </a:t>
                </a:r>
                <a:r>
                  <a:rPr lang="fi-FI" sz="1600" b="1" dirty="0" err="1">
                    <a:latin typeface="+mj-lt"/>
                  </a:rPr>
                  <a:t>or</a:t>
                </a:r>
                <a:r>
                  <a:rPr lang="fi-FI" sz="1600" b="1" dirty="0">
                    <a:latin typeface="+mj-lt"/>
                  </a:rPr>
                  <a:t> ”</a:t>
                </a:r>
                <a:r>
                  <a:rPr lang="fi-FI" sz="1600" b="1" dirty="0" err="1">
                    <a:latin typeface="+mj-lt"/>
                  </a:rPr>
                  <a:t>the</a:t>
                </a:r>
                <a:r>
                  <a:rPr lang="fi-FI" sz="1600" b="1" dirty="0">
                    <a:latin typeface="+mj-lt"/>
                  </a:rPr>
                  <a:t> Oracle” for 2 </a:t>
                </a:r>
                <a:r>
                  <a:rPr lang="fi-FI" sz="1600" b="1" dirty="0" err="1">
                    <a:latin typeface="+mj-lt"/>
                  </a:rPr>
                  <a:t>qubit</a:t>
                </a:r>
                <a:r>
                  <a:rPr lang="fi-FI" sz="1600" b="1" dirty="0">
                    <a:latin typeface="+mj-lt"/>
                  </a:rPr>
                  <a:t> case</a:t>
                </a:r>
              </a:p>
              <a:p>
                <a:endParaRPr lang="fi-FI" sz="1600" b="1" baseline="-25000" dirty="0">
                  <a:latin typeface="+mj-lt"/>
                </a:endParaRP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highlight>
                      <a:srgbClr val="00FF7D"/>
                    </a:highlight>
                  </a:rPr>
                  <a:t>Encode the list as a function </a:t>
                </a:r>
                <a:r>
                  <a:rPr lang="en-US" sz="1400" i="1" dirty="0">
                    <a:highlight>
                      <a:srgbClr val="00FF7D"/>
                    </a:highlight>
                  </a:rPr>
                  <a:t>f</a:t>
                </a:r>
                <a:r>
                  <a:rPr lang="en-US" sz="1400" i="1" dirty="0"/>
                  <a:t> </a:t>
                </a:r>
                <a:r>
                  <a:rPr lang="en-US" sz="1400" dirty="0"/>
                  <a:t>which returns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all unmarked items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 and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the winner item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Encode the function into a unitary matrix called an </a:t>
                </a:r>
                <a:r>
                  <a:rPr lang="en-US" sz="1400" i="1" dirty="0"/>
                  <a:t>oracle</a:t>
                </a:r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binary encoding of the items 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see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if</a:t>
                </a:r>
                <a:r>
                  <a:rPr lang="fi-FI" sz="1400" dirty="0"/>
                  <a:t> </a:t>
                </a:r>
                <a14:m>
                  <m:oMath xmlns:m="http://schemas.openxmlformats.org/officeDocument/2006/math">
                    <m:r>
                      <a:rPr lang="fi-FI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i-FI" sz="1400" dirty="0"/>
                  <a:t> is an </a:t>
                </a:r>
                <a:r>
                  <a:rPr lang="fi-FI" sz="1400" dirty="0" err="1"/>
                  <a:t>unmarked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item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does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nothing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 </a:t>
                </a:r>
                <a:r>
                  <a:rPr lang="fi-FI" sz="1400" dirty="0" err="1"/>
                  <a:t>However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when</a:t>
                </a:r>
                <a:r>
                  <a:rPr lang="fi-FI" sz="1400" dirty="0"/>
                  <a:t> </a:t>
                </a: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apply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basis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, it </a:t>
                </a:r>
                <a:r>
                  <a:rPr lang="fi-FI" sz="1400" dirty="0" err="1"/>
                  <a:t>maps</a:t>
                </a:r>
                <a:r>
                  <a:rPr lang="fi-FI" sz="1400" dirty="0"/>
                  <a:t> 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fi-FI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400" dirty="0"/>
                  <a:t>= 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.</a:t>
                </a:r>
              </a:p>
              <a:p>
                <a:pPr lvl="1"/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/>
                  <a:t>In </a:t>
                </a:r>
                <a:r>
                  <a:rPr lang="fi-FI" sz="1400" dirty="0" err="1"/>
                  <a:t>this</a:t>
                </a:r>
                <a:r>
                  <a:rPr lang="fi-FI" sz="1400" dirty="0"/>
                  <a:t> case, </a:t>
                </a:r>
                <a:r>
                  <a:rPr lang="fi-FI" sz="1400" dirty="0" err="1"/>
                  <a:t>there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four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possible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oracles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each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choice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winner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Let’s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build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corresponding</a:t>
                </a:r>
                <a:r>
                  <a:rPr lang="fi-FI" sz="1400" dirty="0"/>
                  <a:t> to w=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knows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correct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answer</a:t>
                </a:r>
                <a:r>
                  <a:rPr lang="fi-FI" sz="1400" dirty="0"/>
                  <a:t> and </a:t>
                </a:r>
                <a:r>
                  <a:rPr lang="fi-FI" sz="1400" dirty="0" err="1"/>
                  <a:t>flips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phase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blipFill>
                <a:blip r:embed="rId6"/>
                <a:stretch>
                  <a:fillRect l="-1685" t="-1316" r="-375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42350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</a:t>
            </a:r>
            <a:br>
              <a:rPr lang="en-US" dirty="0"/>
            </a:br>
            <a:r>
              <a:rPr lang="en-US" sz="2400" dirty="0"/>
              <a:t>How to encode a list of items?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3"/>
          <a:srcRect l="2604" t="36631" r="10056" b="11482"/>
          <a:stretch/>
        </p:blipFill>
        <p:spPr>
          <a:xfrm>
            <a:off x="380999" y="1342225"/>
            <a:ext cx="8012624" cy="268120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834419" y="4537106"/>
            <a:ext cx="5640502" cy="1769715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Implement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above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Qiskit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outcome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a </a:t>
            </a:r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cannot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masured</a:t>
            </a:r>
            <a:r>
              <a:rPr lang="fi-FI" sz="1600" dirty="0"/>
              <a:t>).</a:t>
            </a:r>
          </a:p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39787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2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 (SOLUTION)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084587" y="1168569"/>
            <a:ext cx="5321300" cy="29972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B5A474-6917-C741-9355-FE32FA2A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87" y="4527684"/>
            <a:ext cx="5306028" cy="1629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5AB69F-403D-D44E-B25A-764B5102B8D8}"/>
              </a:ext>
            </a:extLst>
          </p:cNvPr>
          <p:cNvSpPr/>
          <p:nvPr/>
        </p:nvSpPr>
        <p:spPr>
          <a:xfrm>
            <a:off x="335703" y="1168569"/>
            <a:ext cx="5220146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100" dirty="0" err="1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qiskit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Initialize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the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circuit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q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c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Add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gates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qc.cx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], 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qc.measure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job_sim.result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simulation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: 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6097128" y="4245754"/>
            <a:ext cx="5640502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shown</a:t>
            </a:r>
            <a:r>
              <a:rPr lang="fi-FI" sz="1600" dirty="0"/>
              <a:t> </a:t>
            </a:r>
            <a:r>
              <a:rPr lang="fi-FI" sz="1600" dirty="0" err="1"/>
              <a:t>here</a:t>
            </a:r>
            <a:r>
              <a:rPr lang="fi-FI" sz="16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828788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D4C11-EA50-EA44-90D2-ECDB7F2A40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2178823"/>
            <a:ext cx="5283200" cy="4689475"/>
          </a:xfrm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q1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Some basic gates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H = (1/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(2))*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([[1,1],[1,-1]])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([[0,1],[1,0]])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([[0,-1j],[1j,0]])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([[1,0],[0,1j]])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CX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([[1,0,0,0],[0,1,0,0],[0,0,0,1],[0,0,1,0]])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------- start in a separate basis for each qubit -------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t1_0 = q1.dot(H).dot(S)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t1_1 = q2.dot(H).dot(S).dot(H)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CNOT makes them entangled, there is no way to invert this (split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them)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(t1_0, t1_1).dot(CX)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t3 = t2.dot(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(I,H)).dot(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(S,S)).dot(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(H,H))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print('State \t|00⟩\t\t|01⟩\t\t|10⟩\t\t|11⟩')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 ('\t'+'\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t'.join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('{}'.format(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) for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np.round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(t3[0,:],2)))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 IN 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4DA35A-FFB1-604D-B0DB-B8F1523B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94" y="836791"/>
            <a:ext cx="4238263" cy="1595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FEAA2F-2FBC-0442-B0FC-7F7199CD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99" y="2620092"/>
            <a:ext cx="5363902" cy="35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4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even</a:t>
            </a:r>
            <a:r>
              <a:rPr lang="fi-FI" sz="2000" dirty="0"/>
              <a:t> </a:t>
            </a:r>
            <a:r>
              <a:rPr lang="fi-FI" sz="2000" dirty="0" err="1"/>
              <a:t>verify</a:t>
            </a:r>
            <a:r>
              <a:rPr lang="fi-FI" sz="2000" dirty="0"/>
              <a:t> </a:t>
            </a: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basic</a:t>
            </a:r>
            <a:r>
              <a:rPr lang="fi-FI" sz="2000" dirty="0"/>
              <a:t> </a:t>
            </a:r>
            <a:r>
              <a:rPr lang="fi-FI" sz="2000" dirty="0" err="1"/>
              <a:t>matrix</a:t>
            </a:r>
            <a:r>
              <a:rPr lang="fi-FI" sz="2000" dirty="0"/>
              <a:t> </a:t>
            </a:r>
            <a:r>
              <a:rPr lang="fi-FI" sz="2000" dirty="0" err="1"/>
              <a:t>multiplications</a:t>
            </a:r>
            <a:r>
              <a:rPr lang="fi-FI" sz="2000" dirty="0"/>
              <a:t>,</a:t>
            </a:r>
            <a:r>
              <a:rPr lang="fi-FI" sz="2000"/>
              <a:t> </a:t>
            </a:r>
            <a:r>
              <a:rPr lang="fi-FI" sz="2000" dirty="0" err="1"/>
              <a:t>pen</a:t>
            </a:r>
            <a:r>
              <a:rPr lang="fi-FI" sz="2000" dirty="0"/>
              <a:t> &amp; </a:t>
            </a:r>
            <a:r>
              <a:rPr lang="fi-FI" sz="2000" dirty="0" err="1"/>
              <a:t>paper</a:t>
            </a:r>
            <a:r>
              <a:rPr lang="fi-FI" sz="2000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3FB6-996E-EC47-8580-F0AC9BFA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69" y="268639"/>
            <a:ext cx="4310606" cy="6456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AEF10-CBD9-8245-9082-CA51C818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71" y="2924085"/>
            <a:ext cx="5025956" cy="36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9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DC1EE7-40A5-BD41-A99A-AF5575641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3"/>
          <a:stretch/>
        </p:blipFill>
        <p:spPr>
          <a:xfrm rot="5400000">
            <a:off x="2686291" y="-2667000"/>
            <a:ext cx="6858000" cy="121920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700"/>
              <a:t>TEST The Oracle LOGIC</a:t>
            </a:r>
            <a:br>
              <a:rPr lang="en-US" sz="3700"/>
            </a:br>
            <a:r>
              <a:rPr lang="en-US" sz="3700" b="0" dirty="0"/>
              <a:t>LINEAR ALGEBRA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+mn-lt"/>
              </a:rPr>
              <a:t>… But maybe python is faster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13531" y="6137248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1412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and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operating at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47FA-4CEF-9E48-B9B5-DFF04288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FAF0-55A6-E043-91C1-27FF0D6338E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3856383"/>
            <a:ext cx="7782338" cy="2661893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Graphical interface (IBM Q – Composer)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endParaRPr lang="en-US" dirty="0"/>
          </a:p>
          <a:p>
            <a:pPr marL="971538" lvl="2" indent="-457200"/>
            <a:r>
              <a:rPr lang="en-US" dirty="0"/>
              <a:t> </a:t>
            </a:r>
            <a:r>
              <a:rPr lang="en-US" b="0" dirty="0"/>
              <a:t>Open Quantum Assembly Language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 (Python SDK)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-Aqua (Python library)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C43EC-2767-B648-BE4C-FA21C30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98713"/>
            <a:ext cx="8802757" cy="1775791"/>
          </a:xfrm>
        </p:spPr>
        <p:txBody>
          <a:bodyPr>
            <a:normAutofit/>
          </a:bodyPr>
          <a:lstStyle/>
          <a:p>
            <a:r>
              <a:rPr lang="en-US" dirty="0"/>
              <a:t>Different programming options</a:t>
            </a:r>
            <a:br>
              <a:rPr lang="en-US" dirty="0"/>
            </a:br>
            <a:r>
              <a:rPr lang="en-US" dirty="0"/>
              <a:t>for IBM Q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5DB33-B730-E240-ABB8-DAAFC46B08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7D1C-7FF3-4049-B71C-F2FDC48F9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590260"/>
            <a:ext cx="7941363" cy="48764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Computation resources: space and time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The difference in complexity can make a problem intractable.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</a:rPr>
              <a:t>There are many intractable problems</a:t>
            </a:r>
            <a:r>
              <a:rPr lang="en-US" sz="1800" dirty="0"/>
              <a:t> (usually approximated!)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dirty="0"/>
              <a:t>A UPS truck has to deliver </a:t>
            </a:r>
            <a:r>
              <a:rPr lang="en-US" sz="1400" b="1" dirty="0"/>
              <a:t>400 packets in Helsinki</a:t>
            </a:r>
            <a:r>
              <a:rPr lang="en-US" sz="1400" dirty="0"/>
              <a:t>. The TSP has complexity O(2</a:t>
            </a:r>
            <a:r>
              <a:rPr lang="en-US" sz="1400" baseline="30000" dirty="0"/>
              <a:t>400</a:t>
            </a:r>
            <a:r>
              <a:rPr lang="en-US" sz="1400" dirty="0"/>
              <a:t>)</a:t>
            </a:r>
          </a:p>
          <a:p>
            <a:pPr marL="284156" lvl="2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quantum computer is not generally faster or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Quantum speedup </a:t>
            </a:r>
          </a:p>
          <a:p>
            <a:pPr lvl="2">
              <a:spcAft>
                <a:spcPts val="800"/>
              </a:spcAft>
            </a:pPr>
            <a:r>
              <a:rPr lang="en-US" sz="1400" dirty="0"/>
              <a:t>There are  problems which are classically hard and quantumly easy!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b="1" dirty="0">
                <a:highlight>
                  <a:srgbClr val="00FF7D"/>
                </a:highlight>
              </a:rPr>
              <a:t>Quantum speedup requires the existence of  a corresponding quantum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676AB3-8681-924D-86A0-E9223AAC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534" y="380999"/>
            <a:ext cx="1758156" cy="175815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2DFE7-4DDA-7E43-82A8-465FEDF44117}"/>
              </a:ext>
            </a:extLst>
          </p:cNvPr>
          <p:cNvGrpSpPr/>
          <p:nvPr/>
        </p:nvGrpSpPr>
        <p:grpSpPr>
          <a:xfrm>
            <a:off x="8848070" y="2291648"/>
            <a:ext cx="3119085" cy="4178305"/>
            <a:chOff x="8534400" y="1905139"/>
            <a:chExt cx="2915921" cy="4734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F7BD82-224A-D642-93F1-E9C592A05658}"/>
                </a:ext>
              </a:extLst>
            </p:cNvPr>
            <p:cNvSpPr/>
            <p:nvPr/>
          </p:nvSpPr>
          <p:spPr>
            <a:xfrm>
              <a:off x="8534400" y="5697852"/>
              <a:ext cx="2915920" cy="941573"/>
            </a:xfrm>
            <a:prstGeom prst="rect">
              <a:avLst/>
            </a:prstGeom>
            <a:solidFill>
              <a:srgbClr val="00FF7D"/>
            </a:solidFill>
            <a:ln w="76200" cap="sq">
              <a:solidFill>
                <a:srgbClr val="00FF7D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optimal traveling salesperson tour through Germany’s 15 largest cities. It is the shortest among 43,589,145,600 possible tours visiting each city once.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256AC-A7FE-2949-BCBF-C6E6F9F9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4401" y="1905139"/>
              <a:ext cx="2915920" cy="3792714"/>
            </a:xfrm>
            <a:prstGeom prst="rect">
              <a:avLst/>
            </a:prstGeom>
            <a:ln w="38100">
              <a:solidFill>
                <a:srgbClr val="00FF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776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3" y="1371600"/>
            <a:ext cx="7835346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exponentially.</a:t>
            </a:r>
          </a:p>
          <a:p>
            <a:endParaRPr lang="en-US" sz="2400" dirty="0"/>
          </a:p>
          <a:p>
            <a:r>
              <a:rPr lang="en-US" sz="2400" dirty="0"/>
              <a:t>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FB425B-DCE4-CC44-847E-070947FE6A97}"/>
              </a:ext>
            </a:extLst>
          </p:cNvPr>
          <p:cNvSpPr txBox="1">
            <a:spLocks/>
          </p:cNvSpPr>
          <p:nvPr/>
        </p:nvSpPr>
        <p:spPr>
          <a:xfrm>
            <a:off x="8660297" y="1371600"/>
            <a:ext cx="2998304" cy="431841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OTHER AREAS (NOT GATE MODEL)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simulation (Chemistry/Physics simulator)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Approximation algorithms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Communication</a:t>
            </a:r>
          </a:p>
          <a:p>
            <a:pPr lvl="1" indent="0">
              <a:buNone/>
            </a:pPr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- Setup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1334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40983</TotalTime>
  <Words>4288</Words>
  <Application>Microsoft Macintosh PowerPoint</Application>
  <PresentationFormat>Widescreen</PresentationFormat>
  <Paragraphs>708</Paragraphs>
  <Slides>51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Calibri</vt:lpstr>
      <vt:lpstr>Cambria Math</vt:lpstr>
      <vt:lpstr>Consolas</vt:lpstr>
      <vt:lpstr>Graphik</vt:lpstr>
      <vt:lpstr>Graphik Black</vt:lpstr>
      <vt:lpstr>Menlo</vt:lpstr>
      <vt:lpstr>Times</vt:lpstr>
      <vt:lpstr>Wingdings</vt:lpstr>
      <vt:lpstr>Titles</vt:lpstr>
      <vt:lpstr>Content Layouts</vt:lpstr>
      <vt:lpstr>Specialty Slides</vt:lpstr>
      <vt:lpstr>Quantum Computing</vt:lpstr>
      <vt:lpstr>WELCOME!  CONTECTS</vt:lpstr>
      <vt:lpstr>What is QUANTUM Computing?</vt:lpstr>
      <vt:lpstr>TWO MAIN TECHNOLOGIES</vt:lpstr>
      <vt:lpstr>IBM Q System SUPERCONDUCTING CHIPS</vt:lpstr>
      <vt:lpstr>Different programming options for IBM Q system</vt:lpstr>
      <vt:lpstr>It is all about Complexity! NOT PERFORMANCE</vt:lpstr>
      <vt:lpstr>Quantum Algorithms</vt:lpstr>
      <vt:lpstr>CONTECTS</vt:lpstr>
      <vt:lpstr>PROBLEM SETUP  UNSTRUCTURED DATABASE SEARCH</vt:lpstr>
      <vt:lpstr>A Classical Example UNSTRUCTURED DATABASE SEARCH  </vt:lpstr>
      <vt:lpstr>A Classical Example UNSTRUCTURED DATABASE SEARCH  </vt:lpstr>
      <vt:lpstr>CONTECTS</vt:lpstr>
      <vt:lpstr>QISKIT</vt:lpstr>
      <vt:lpstr>Create an IBM Q account  and Get your token </vt:lpstr>
      <vt:lpstr>QISKIT InstallATIOn Spyder</vt:lpstr>
      <vt:lpstr>QISKIT</vt:lpstr>
      <vt:lpstr>CONTECTS</vt:lpstr>
      <vt:lpstr>CONTECTS</vt:lpstr>
      <vt:lpstr>Grover’s Algorithm</vt:lpstr>
      <vt:lpstr>GROVER’s: Amplitude Amplification reflection about the AVERAGE</vt:lpstr>
      <vt:lpstr>If curious, simulate yourself in python or do it on paper!</vt:lpstr>
      <vt:lpstr>GROVER’S: Providing the List (Function) The ORACLE</vt:lpstr>
      <vt:lpstr>PowerPoint Presentation</vt:lpstr>
      <vt:lpstr>CONTECTS</vt:lpstr>
      <vt:lpstr>Something about Quantum Physics</vt:lpstr>
      <vt:lpstr>Review of CLASSICAL COMPUTING: MODERN DIGITAL COMPUTERS </vt:lpstr>
      <vt:lpstr>What is a QUBIT?</vt:lpstr>
      <vt:lpstr>Measurement</vt:lpstr>
      <vt:lpstr>VECTOR SPACE AND ENTAGLEMENT</vt:lpstr>
      <vt:lpstr>Quantum Information THEORY</vt:lpstr>
      <vt:lpstr>Quantum Gate Model  HOW DOES A UNIVERSAL QUANTUM COMPUTER WORK?</vt:lpstr>
      <vt:lpstr>IDENTITY Hadamard GAteS</vt:lpstr>
      <vt:lpstr>Bloch Sphere and Pauli gates</vt:lpstr>
      <vt:lpstr>Phase SHIFT GATES</vt:lpstr>
      <vt:lpstr>TWO-Qubit gates</vt:lpstr>
      <vt:lpstr>QUANTUM CIRCUITS SUPERPOSITION, ENTAGLEMENT, INTERFERENCE, COLLAPSE </vt:lpstr>
      <vt:lpstr>Basic Circuit Identities and Larger Circuits (IBM Q Experience User Guide)  </vt:lpstr>
      <vt:lpstr>CONTECTS</vt:lpstr>
      <vt:lpstr>QISKIT Example: The Oracle How to encode a list of items in a quantum computer?</vt:lpstr>
      <vt:lpstr>QISKIT Exercise: The Oracle How to encode a list of items?</vt:lpstr>
      <vt:lpstr>QISKIT Exercise: The Oracle (SOLUTION) </vt:lpstr>
      <vt:lpstr>TEST The Oracle LOGIC LINEAR ALGEBRA IN PYTHON</vt:lpstr>
      <vt:lpstr>TEST The Oracle LOGIC LINEAR ALGEBRA</vt:lpstr>
      <vt:lpstr>TEST The Oracle LOGIC LINEAR ALGEBRA</vt:lpstr>
      <vt:lpstr>Grover’s : Implementation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342</cp:revision>
  <cp:lastPrinted>2018-09-17T13:51:53Z</cp:lastPrinted>
  <dcterms:created xsi:type="dcterms:W3CDTF">1601-01-01T00:00:00Z</dcterms:created>
  <dcterms:modified xsi:type="dcterms:W3CDTF">2018-10-02T07:47:30Z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